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86" r:id="rId2"/>
    <p:sldMasterId id="2147483660" r:id="rId3"/>
    <p:sldMasterId id="2147483672" r:id="rId4"/>
    <p:sldMasterId id="2147483678" r:id="rId5"/>
    <p:sldMasterId id="2147483680" r:id="rId6"/>
    <p:sldMasterId id="2147483682" r:id="rId7"/>
    <p:sldMasterId id="2147483653" r:id="rId8"/>
    <p:sldMasterId id="2147483655" r:id="rId9"/>
    <p:sldMasterId id="2147483657" r:id="rId10"/>
    <p:sldMasterId id="2147483690" r:id="rId11"/>
  </p:sldMasterIdLst>
  <p:sldIdLst>
    <p:sldId id="256" r:id="rId12"/>
    <p:sldId id="280" r:id="rId13"/>
    <p:sldId id="276" r:id="rId14"/>
    <p:sldId id="274" r:id="rId15"/>
    <p:sldId id="257" r:id="rId16"/>
    <p:sldId id="278" r:id="rId17"/>
    <p:sldId id="263" r:id="rId18"/>
    <p:sldId id="271" r:id="rId19"/>
    <p:sldId id="267" r:id="rId20"/>
    <p:sldId id="272" r:id="rId21"/>
    <p:sldId id="268" r:id="rId22"/>
    <p:sldId id="266" r:id="rId23"/>
    <p:sldId id="282" r:id="rId24"/>
    <p:sldId id="283" r:id="rId25"/>
    <p:sldId id="264" r:id="rId26"/>
    <p:sldId id="275" r:id="rId2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94586" autoAdjust="0"/>
  </p:normalViewPr>
  <p:slideViewPr>
    <p:cSldViewPr snapToGrid="0" snapToObjects="1"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2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98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91066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9533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527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idx="1"/>
          </p:nvPr>
        </p:nvSpPr>
        <p:spPr>
          <a:xfrm>
            <a:off x="491066" y="2525661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48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09276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773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069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3"/>
            <a:ext cx="8198062" cy="41148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870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idx="1"/>
          </p:nvPr>
        </p:nvSpPr>
        <p:spPr>
          <a:xfrm>
            <a:off x="491066" y="2525661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97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129867" cy="1621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9125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7"/>
            <a:ext cx="6265333" cy="4062413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18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7"/>
            <a:ext cx="6265333" cy="4062413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7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3"/>
            <a:ext cx="8198062" cy="41148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884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129867" cy="1621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0556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09276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773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48320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idx="1"/>
          </p:nvPr>
        </p:nvSpPr>
        <p:spPr>
          <a:xfrm>
            <a:off x="491066" y="2525661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31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6688667" cy="352054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41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4"/>
            <a:ext cx="6858000" cy="35729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4583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688667" cy="10286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8391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09276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7735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51050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5474495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6082076" y="288349"/>
            <a:ext cx="2773694" cy="5587518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8728"/>
            <a:ext cx="5474495" cy="33671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749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2506133"/>
            <a:ext cx="8198062" cy="41148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9132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inen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198062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457200" y="2490788"/>
            <a:ext cx="8197850" cy="23558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2"/>
          <p:cNvSpPr>
            <a:spLocks noGrp="1"/>
          </p:cNvSpPr>
          <p:nvPr>
            <p:ph idx="1"/>
          </p:nvPr>
        </p:nvSpPr>
        <p:spPr>
          <a:xfrm>
            <a:off x="457200" y="4999620"/>
            <a:ext cx="6129867" cy="1621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851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al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7435240" cy="2067979"/>
          </a:xfrm>
        </p:spPr>
        <p:txBody>
          <a:bodyPr anchor="t" anchorCtr="0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91066" y="2508728"/>
            <a:ext cx="7435240" cy="27914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004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453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490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allirait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17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austa_blu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701" r:id="rId3"/>
    <p:sldLayoutId id="2147483702" r:id="rId4"/>
    <p:sldLayoutId id="214748370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54925"/>
            <a:ext cx="5507913" cy="250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907809"/>
            <a:ext cx="5507913" cy="3530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4" y="5690232"/>
            <a:ext cx="1799321" cy="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4" r:id="rId2"/>
    <p:sldLayoutId id="2147483685" r:id="rId3"/>
    <p:sldLayoutId id="2147483659" r:id="rId4"/>
    <p:sldLayoutId id="214748369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254925"/>
            <a:ext cx="8212667" cy="2502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907809"/>
            <a:ext cx="6654800" cy="27824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5791830"/>
            <a:ext cx="9004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gre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group_blu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"/>
            <a:ext cx="9144000" cy="6867553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group_gre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pic>
        <p:nvPicPr>
          <p:cNvPr id="3" name="Kuva 2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4" name="Kuva 3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green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orange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roup_red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80" cy="685800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-1303302" y="2356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pic>
        <p:nvPicPr>
          <p:cNvPr id="6" name="Kuva 5" descr="rallirai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3" name="Kuva 2" descr="samk-logo_v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oran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austa_re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" y="0"/>
            <a:ext cx="913128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291041"/>
            <a:ext cx="7435240" cy="2502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4072552"/>
            <a:ext cx="7435240" cy="11613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rallirait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5956460"/>
            <a:ext cx="5480551" cy="482290"/>
          </a:xfrm>
          <a:prstGeom prst="rect">
            <a:avLst/>
          </a:prstGeom>
        </p:spPr>
      </p:pic>
      <p:pic>
        <p:nvPicPr>
          <p:cNvPr id="9" name="Kuva 8" descr="samk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10" y="5472026"/>
            <a:ext cx="2323856" cy="9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7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chemeClr val="tx1"/>
          </a:solidFill>
          <a:latin typeface="Arial Black"/>
          <a:ea typeface="+mj-ea"/>
          <a:cs typeface="HelveticaNeueLT Pro 95 Bl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Helvetica LT Std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90972"/>
            <a:ext cx="7435240" cy="2116547"/>
          </a:xfrm>
        </p:spPr>
        <p:txBody>
          <a:bodyPr>
            <a:normAutofit/>
          </a:bodyPr>
          <a:lstStyle/>
          <a:p>
            <a:r>
              <a:rPr lang="en-US" sz="3600" dirty="0" err="1"/>
              <a:t>Satakunnan</a:t>
            </a:r>
            <a:r>
              <a:rPr lang="en-US" sz="3600" dirty="0"/>
              <a:t> </a:t>
            </a:r>
            <a:r>
              <a:rPr lang="en-US" sz="3600" dirty="0" err="1"/>
              <a:t>ammattikorkeakoulu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(SAMK)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613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341"/>
            <a:ext cx="5474495" cy="1298065"/>
          </a:xfrm>
        </p:spPr>
        <p:txBody>
          <a:bodyPr>
            <a:normAutofit/>
          </a:bodyPr>
          <a:lstStyle/>
          <a:p>
            <a:r>
              <a:rPr lang="fi-FI" sz="3600" dirty="0" err="1"/>
              <a:t>YlemMÄT</a:t>
            </a:r>
            <a:r>
              <a:rPr lang="fi-FI" sz="3600" dirty="0"/>
              <a:t> AMK-</a:t>
            </a:r>
            <a:r>
              <a:rPr lang="fi-FI" sz="3600" dirty="0" err="1"/>
              <a:t>tutkinNOT</a:t>
            </a:r>
            <a:endParaRPr lang="en-GB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431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5474495" cy="48638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Johtaminen ja palveluliiketoiminta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Kuntoutus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Kuvataide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Sosiaaliala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Tekniikka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Terveyden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Vanhustyö</a:t>
            </a:r>
          </a:p>
        </p:txBody>
      </p:sp>
    </p:spTree>
    <p:extLst>
      <p:ext uri="{BB962C8B-B14F-4D97-AF65-F5344CB8AC3E}">
        <p14:creationId xmlns:p14="http://schemas.microsoft.com/office/powerpoint/2010/main" val="17516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948"/>
            <a:ext cx="5624876" cy="1515474"/>
          </a:xfrm>
        </p:spPr>
        <p:txBody>
          <a:bodyPr>
            <a:normAutofit fontScale="90000"/>
          </a:bodyPr>
          <a:lstStyle/>
          <a:p>
            <a:r>
              <a:rPr lang="fi-FI" sz="3600" dirty="0" err="1"/>
              <a:t>Master’s</a:t>
            </a:r>
            <a:r>
              <a:rPr lang="fi-FI" sz="3600" dirty="0"/>
              <a:t> </a:t>
            </a:r>
            <a:r>
              <a:rPr lang="fi-FI" sz="3600" dirty="0" err="1" smtClean="0"/>
              <a:t>Degree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err="1" smtClean="0"/>
              <a:t>Programmes</a:t>
            </a:r>
            <a:r>
              <a:rPr lang="fi-FI" sz="3600" dirty="0" smtClean="0"/>
              <a:t> </a:t>
            </a:r>
            <a:r>
              <a:rPr lang="fi-FI" sz="3600" dirty="0"/>
              <a:t>in English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33422"/>
            <a:ext cx="5474495" cy="40441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Business Management and Entrepreneurship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Maritime </a:t>
            </a:r>
            <a:r>
              <a:rPr lang="en-US" sz="2200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Welfare </a:t>
            </a:r>
            <a:r>
              <a:rPr lang="en-US" sz="2200" dirty="0" smtClean="0"/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Tourism Management (2021)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 err="1" smtClean="0"/>
              <a:t>Englanninkieliset</a:t>
            </a:r>
            <a:r>
              <a:rPr lang="en-US" sz="2200" dirty="0" smtClean="0"/>
              <a:t> </a:t>
            </a:r>
            <a:r>
              <a:rPr lang="en-US" sz="2200" dirty="0" err="1" smtClean="0"/>
              <a:t>liiketalouden</a:t>
            </a:r>
            <a:r>
              <a:rPr lang="en-US" sz="2200" dirty="0" smtClean="0"/>
              <a:t> </a:t>
            </a:r>
            <a:r>
              <a:rPr lang="en-US" sz="2200" dirty="0" err="1" smtClean="0"/>
              <a:t>koulutuksemme</a:t>
            </a:r>
            <a:r>
              <a:rPr lang="en-US" sz="2200" dirty="0" smtClean="0"/>
              <a:t> </a:t>
            </a:r>
            <a:r>
              <a:rPr lang="en-US" sz="2200" dirty="0" err="1" smtClean="0"/>
              <a:t>ovat</a:t>
            </a:r>
            <a:r>
              <a:rPr lang="en-US" sz="2200" dirty="0" smtClean="0"/>
              <a:t> NIBS-</a:t>
            </a:r>
            <a:r>
              <a:rPr lang="en-US" sz="2200" dirty="0" err="1" smtClean="0"/>
              <a:t>akkreditoituja</a:t>
            </a:r>
            <a:r>
              <a:rPr lang="en-US" sz="2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8AFF8-7EB8-486C-ACE2-91CA9376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03" y="2779574"/>
            <a:ext cx="108062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294"/>
            <a:ext cx="5474495" cy="836578"/>
          </a:xfrm>
        </p:spPr>
        <p:txBody>
          <a:bodyPr>
            <a:normAutofit/>
          </a:bodyPr>
          <a:lstStyle/>
          <a:p>
            <a:r>
              <a:rPr lang="fi-FI" sz="3600" dirty="0"/>
              <a:t>Tutkimusryhmät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1872"/>
            <a:ext cx="5474495" cy="5306782"/>
          </a:xfrm>
        </p:spPr>
        <p:txBody>
          <a:bodyPr>
            <a:noAutofit/>
          </a:bodyPr>
          <a:lstStyle/>
          <a:p>
            <a:r>
              <a:rPr lang="fi-FI" sz="2000" dirty="0"/>
              <a:t>Keskitymme soveltavaan tutkimukseen ja tuote- ja palvelukehitykseen. 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Automaatio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Esteettömyys </a:t>
            </a:r>
            <a:r>
              <a:rPr lang="fi-FI" sz="2000" dirty="0"/>
              <a:t>ja saavutettavuus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Hyvinvointia edistävä teknologia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Ikääntyvien palvelut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Logistiikka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Matkailuliiketoiminta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Mielenterveys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Sisäympäristö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Työvoiman toimintakyvyn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Älykkäät energiaratkaisut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Älykkäät </a:t>
            </a:r>
            <a:r>
              <a:rPr lang="fi-FI" sz="2000" dirty="0" smtClean="0"/>
              <a:t>kaupunkialueet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179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294"/>
            <a:ext cx="8398570" cy="836578"/>
          </a:xfrm>
        </p:spPr>
        <p:txBody>
          <a:bodyPr>
            <a:normAutofit fontScale="90000"/>
          </a:bodyPr>
          <a:lstStyle/>
          <a:p>
            <a:r>
              <a:rPr lang="fi-FI" sz="3600" dirty="0" err="1"/>
              <a:t>TOIMIvat</a:t>
            </a:r>
            <a:r>
              <a:rPr lang="fi-FI" sz="3600" dirty="0"/>
              <a:t> OPPIMIS- ja </a:t>
            </a:r>
            <a:r>
              <a:rPr lang="fi-FI" sz="3600" dirty="0" smtClean="0"/>
              <a:t>Tutkimusympäristöt</a:t>
            </a:r>
            <a:endParaRPr lang="fi-FI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1710"/>
            <a:ext cx="7051964" cy="503381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Apparaatti &amp; Soteekki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Akatemiat: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Robotiikka Akatemia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Sähköakatemia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Tekniikka ja Talous Akatemia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Tekoäly Akatemia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Laboratoriot, mm. Aurinkoenergia, Automaatio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SAMK </a:t>
            </a:r>
            <a:r>
              <a:rPr lang="fi-FI" sz="2000" smtClean="0"/>
              <a:t>EduTravel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Simulaatioympäristöt</a:t>
            </a:r>
            <a:r>
              <a:rPr lang="fi-FI" sz="2000" dirty="0"/>
              <a:t>, mm. merenkulku &amp; hoitotyö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Vesi-instituutti WANDER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/>
              <a:t>Yrityskiihdyttämö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524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294"/>
            <a:ext cx="8398570" cy="836578"/>
          </a:xfrm>
        </p:spPr>
        <p:txBody>
          <a:bodyPr>
            <a:normAutofit/>
          </a:bodyPr>
          <a:lstStyle/>
          <a:p>
            <a:r>
              <a:rPr lang="fi-FI" sz="3600" dirty="0"/>
              <a:t>Vaikuttavuus vuosittain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5383"/>
            <a:ext cx="7051964" cy="42117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Noin 75 % valmistuneista työllistyy Satakuntaan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Opinnäytetöiden ja harjoittelujen vaikutus Satakuntaan n. 450 </a:t>
            </a:r>
            <a:r>
              <a:rPr lang="fi-FI" sz="2000" dirty="0" err="1"/>
              <a:t>htv</a:t>
            </a: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Ulkomaalaisia opiskelijoita keskimäärin 300 </a:t>
            </a:r>
            <a:r>
              <a:rPr lang="fi-FI" sz="2000" dirty="0" smtClean="0"/>
              <a:t>(noin 60 </a:t>
            </a:r>
            <a:r>
              <a:rPr lang="fi-FI" sz="2000" dirty="0"/>
              <a:t>kansallisuudesta)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Yrityksiä ja yhteisöjä on yhteistyössä yli 500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Yrityskiihdyttämössä</a:t>
            </a:r>
            <a:r>
              <a:rPr lang="fi-FI" sz="2000" dirty="0"/>
              <a:t> on yli 100 opiskelijayrittäjää ja yrittäjäksi aikovaa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SAMK hakee alueelle kansallista ja kansainvälistä rahaa yli 3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5368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7364"/>
            <a:ext cx="7435240" cy="933583"/>
          </a:xfrm>
        </p:spPr>
        <p:txBody>
          <a:bodyPr>
            <a:normAutofit/>
          </a:bodyPr>
          <a:lstStyle/>
          <a:p>
            <a:r>
              <a:rPr lang="en-US" sz="3600" b="1" dirty="0"/>
              <a:t>ARVOT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1826"/>
            <a:ext cx="7435240" cy="2362119"/>
          </a:xfrm>
        </p:spPr>
        <p:txBody>
          <a:bodyPr>
            <a:normAutofit/>
          </a:bodyPr>
          <a:lstStyle/>
          <a:p>
            <a:r>
              <a:rPr lang="fi-FI" sz="2200" dirty="0"/>
              <a:t>Teemme yhdessä tulosta.</a:t>
            </a:r>
          </a:p>
          <a:p>
            <a:r>
              <a:rPr lang="fi-FI" sz="2200" dirty="0"/>
              <a:t>Rohkaisemme uteliaisuuteen.</a:t>
            </a:r>
          </a:p>
          <a:p>
            <a:r>
              <a:rPr lang="fi-FI" sz="2200" dirty="0"/>
              <a:t>Innostamme vastuullisuuteen.</a:t>
            </a:r>
          </a:p>
          <a:p>
            <a:r>
              <a:rPr lang="fi-FI" sz="2200" dirty="0"/>
              <a:t>Haluamme ylittää odotukset.</a:t>
            </a:r>
          </a:p>
        </p:txBody>
      </p:sp>
    </p:spTree>
    <p:extLst>
      <p:ext uri="{BB962C8B-B14F-4D97-AF65-F5344CB8AC3E}">
        <p14:creationId xmlns:p14="http://schemas.microsoft.com/office/powerpoint/2010/main" val="325933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2306"/>
            <a:ext cx="7435240" cy="1438645"/>
          </a:xfrm>
        </p:spPr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879238"/>
            <a:ext cx="8328356" cy="1075334"/>
          </a:xfrm>
        </p:spPr>
        <p:txBody>
          <a:bodyPr>
            <a:normAutofit/>
          </a:bodyPr>
          <a:lstStyle/>
          <a:p>
            <a:r>
              <a:rPr lang="fi-FI" sz="3600" dirty="0"/>
              <a:t>(02) 620 3000 </a:t>
            </a:r>
            <a:r>
              <a:rPr lang="en-GB" sz="3600" dirty="0"/>
              <a:t>| </a:t>
            </a:r>
            <a:r>
              <a:rPr lang="fi-FI" sz="3600" dirty="0"/>
              <a:t>samk.fi</a:t>
            </a:r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88959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AC20-EFE7-4B34-BAE9-10358687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007"/>
            <a:ext cx="7218727" cy="77178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Opetus &amp; TYÖLLISYYS </a:t>
            </a:r>
            <a:br>
              <a:rPr lang="fi-FI" b="1" dirty="0"/>
            </a:br>
            <a:endParaRPr lang="fi-FI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363AABD-305F-4BC4-8C4C-7A0F3AE8D6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834" b="12834"/>
          <a:stretch>
            <a:fillRect/>
          </a:stretch>
        </p:blipFill>
        <p:spPr>
          <a:xfrm>
            <a:off x="6031285" y="3479241"/>
            <a:ext cx="2773362" cy="20589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6C030-0949-48CD-8BA3-812255FA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7805"/>
            <a:ext cx="5474495" cy="441618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Paras opetuksen laatu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800" dirty="0" smtClean="0"/>
              <a:t>2009–2018 opiskelijamme ovat rankanneet meidät ykköseksi </a:t>
            </a:r>
            <a:r>
              <a:rPr lang="fi-FI" sz="1800" dirty="0"/>
              <a:t>(OKM AVOP)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Paras työllistyminen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valmistuneiden työllistymisessä 1. metropolialueen ulkopuolisista </a:t>
            </a:r>
            <a:r>
              <a:rPr lang="fi-FI" sz="1800" dirty="0" err="1"/>
              <a:t>amkeista</a:t>
            </a:r>
            <a:r>
              <a:rPr lang="fi-FI" sz="1800" dirty="0"/>
              <a:t> (Tilastokeskus)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Tyytyväiset työnantajat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työnantajista vain alle 5 % tyytymättömiä valmistuneiden osaamiseen (SAMK)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Laaja yritysyhteistyö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Satakunnan alueen yrittäjillä eniten kokemusta opiskelijayhteistyöstä; he näkevät </a:t>
            </a:r>
            <a:r>
              <a:rPr lang="fi-FI" sz="1800" dirty="0" err="1"/>
              <a:t>amkin</a:t>
            </a:r>
            <a:r>
              <a:rPr lang="fi-FI" sz="1800" dirty="0"/>
              <a:t> alueen vetovoiman lisääjänä (Suomen Yrittäjät) 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B2F13-A626-4B06-8ADA-5920AD81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31" y="1837806"/>
            <a:ext cx="2537670" cy="120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F2EAD-762E-4D2D-97E4-810135526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55" y="2184922"/>
            <a:ext cx="2773920" cy="11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6C4F-7A72-4571-AEF4-98E1C908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57"/>
            <a:ext cx="5474495" cy="870857"/>
          </a:xfrm>
        </p:spPr>
        <p:txBody>
          <a:bodyPr/>
          <a:lstStyle/>
          <a:p>
            <a:r>
              <a:rPr lang="fi-FI" b="1" dirty="0"/>
              <a:t>SAMK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014B7-FAFE-427A-B91D-3058E9C1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4914"/>
            <a:ext cx="5474495" cy="433735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Kaupungit</a:t>
            </a:r>
            <a:r>
              <a:rPr lang="en-GB" dirty="0"/>
              <a:t>: 4 (Pori, Rauma, </a:t>
            </a:r>
            <a:r>
              <a:rPr lang="en-GB" dirty="0" err="1"/>
              <a:t>Huittinen</a:t>
            </a:r>
            <a:r>
              <a:rPr lang="en-GB" dirty="0"/>
              <a:t> &amp; </a:t>
            </a:r>
            <a:r>
              <a:rPr lang="en-GB" dirty="0" err="1"/>
              <a:t>Kankaanpää</a:t>
            </a:r>
            <a:r>
              <a:rPr lang="en-GB" dirty="0"/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Kampukset</a:t>
            </a:r>
            <a:r>
              <a:rPr lang="en-GB" dirty="0"/>
              <a:t>: 4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/>
              <a:t>Opiskelijat</a:t>
            </a:r>
            <a:r>
              <a:rPr lang="en-GB" dirty="0"/>
              <a:t>: 6 700,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täydennyskoulutuksissa</a:t>
            </a:r>
            <a:r>
              <a:rPr lang="en-GB" dirty="0"/>
              <a:t> n. 1100 /</a:t>
            </a:r>
            <a:r>
              <a:rPr lang="en-GB" dirty="0" err="1"/>
              <a:t>vuosi</a:t>
            </a:r>
            <a:endParaRPr lang="en-GB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/>
              <a:t>Henkilökunta</a:t>
            </a:r>
            <a:r>
              <a:rPr lang="en-GB" dirty="0"/>
              <a:t>: 400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/>
              <a:t>Yli 30 koulutusohjelmaa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/>
              <a:t>AMK-tutkinnot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/>
              <a:t>Ylemmät AMK-tutkinnot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mtClean="0"/>
              <a:t>Jatkuvan </a:t>
            </a:r>
            <a:r>
              <a:rPr lang="fi-FI" dirty="0"/>
              <a:t>oppimisen palvelut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936C8BC8-7FF8-4F98-AE35-26B9F1F6DA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3" b="403"/>
          <a:stretch>
            <a:fillRect/>
          </a:stretch>
        </p:blipFill>
        <p:spPr>
          <a:xfrm>
            <a:off x="6212955" y="838899"/>
            <a:ext cx="2473845" cy="4542217"/>
          </a:xfrm>
        </p:spPr>
      </p:pic>
    </p:spTree>
    <p:extLst>
      <p:ext uri="{BB962C8B-B14F-4D97-AF65-F5344CB8AC3E}">
        <p14:creationId xmlns:p14="http://schemas.microsoft.com/office/powerpoint/2010/main" val="6785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857"/>
            <a:ext cx="5474495" cy="906787"/>
          </a:xfrm>
        </p:spPr>
        <p:txBody>
          <a:bodyPr>
            <a:normAutofit/>
          </a:bodyPr>
          <a:lstStyle/>
          <a:p>
            <a:r>
              <a:rPr lang="fi-FI" sz="3600" dirty="0" err="1"/>
              <a:t>UUDet</a:t>
            </a:r>
            <a:r>
              <a:rPr lang="fi-FI" sz="3600" dirty="0"/>
              <a:t> kampukset</a:t>
            </a:r>
            <a:endParaRPr lang="en-GB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431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2400"/>
            <a:ext cx="5474495" cy="4859868"/>
          </a:xfrm>
        </p:spPr>
        <p:txBody>
          <a:bodyPr>
            <a:normAutofit/>
          </a:bodyPr>
          <a:lstStyle/>
          <a:p>
            <a:pPr lvl="0"/>
            <a:r>
              <a:rPr lang="fi-FI" sz="2200" b="1" dirty="0"/>
              <a:t>SAMK-kampus Pori</a:t>
            </a:r>
            <a:r>
              <a:rPr lang="fi-FI" sz="22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Rakennettu 2017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Satakunnankatu 23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Opiskelijoita noin 3600</a:t>
            </a:r>
          </a:p>
          <a:p>
            <a:pPr lvl="0"/>
            <a:endParaRPr lang="fi-FI" sz="2200" dirty="0"/>
          </a:p>
          <a:p>
            <a:pPr lvl="0"/>
            <a:r>
              <a:rPr lang="fi-FI" sz="2200" b="1" dirty="0"/>
              <a:t>SAMK-kampus Rauma</a:t>
            </a:r>
            <a:r>
              <a:rPr lang="fi-FI" sz="22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Uudistettu 2015</a:t>
            </a:r>
            <a:r>
              <a:rPr lang="fi-FI" dirty="0"/>
              <a:t>–</a:t>
            </a:r>
            <a:r>
              <a:rPr lang="fi-FI" sz="2200" dirty="0"/>
              <a:t>2016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Satamakatu 26 &amp; Suojantie 2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200" dirty="0"/>
              <a:t>Opiskelijoita noin 1500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627"/>
            <a:ext cx="7435240" cy="844061"/>
          </a:xfrm>
        </p:spPr>
        <p:txBody>
          <a:bodyPr>
            <a:normAutofit/>
          </a:bodyPr>
          <a:lstStyle/>
          <a:p>
            <a:r>
              <a:rPr lang="fi-FI" sz="3600" dirty="0"/>
              <a:t>TEHTÄVÄT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689"/>
            <a:ext cx="7435240" cy="3566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Antaa työelämälähtöistä korkeakouluopetusta ammatillisiin asiantuntijatehtäviin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Harjoittaa soveltavaa TKI-toimintaa, joka </a:t>
            </a:r>
          </a:p>
          <a:p>
            <a:pPr lvl="1"/>
            <a:r>
              <a:rPr lang="fi-FI" sz="2200" dirty="0">
                <a:latin typeface="Helvetica LT Std Roman"/>
              </a:rPr>
              <a:t>palvelee opetusta</a:t>
            </a:r>
          </a:p>
          <a:p>
            <a:pPr lvl="1"/>
            <a:r>
              <a:rPr lang="fi-FI" sz="2200" dirty="0">
                <a:latin typeface="Helvetica LT Std Roman"/>
              </a:rPr>
              <a:t>edistää työelämää ja aluekehitystä</a:t>
            </a:r>
          </a:p>
          <a:p>
            <a:pPr lvl="1"/>
            <a:r>
              <a:rPr lang="fi-FI" sz="2200" dirty="0">
                <a:latin typeface="Helvetica LT Std Roman"/>
              </a:rPr>
              <a:t>uudistaa alueen elinkeinorakennetta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Edistää elinikäistä oppimista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9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3" y="490674"/>
            <a:ext cx="8092208" cy="5924319"/>
          </a:xfrm>
        </p:spPr>
      </p:pic>
    </p:spTree>
    <p:extLst>
      <p:ext uri="{BB962C8B-B14F-4D97-AF65-F5344CB8AC3E}">
        <p14:creationId xmlns:p14="http://schemas.microsoft.com/office/powerpoint/2010/main" val="29376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349"/>
            <a:ext cx="8242480" cy="2067979"/>
          </a:xfrm>
        </p:spPr>
        <p:txBody>
          <a:bodyPr>
            <a:normAutofit/>
          </a:bodyPr>
          <a:lstStyle/>
          <a:p>
            <a:r>
              <a:rPr lang="en-US" sz="3600" b="1" dirty="0"/>
              <a:t>VISIO: JOKAINEN OPISKELIJAMME TYÖLLISTYY</a:t>
            </a:r>
            <a:br>
              <a:rPr lang="en-US" sz="3600" b="1" dirty="0"/>
            </a:br>
            <a:endParaRPr lang="fi-FI" sz="36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6ED9681-F3D8-4459-B3C8-F9AD4C1C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38" y="1602297"/>
            <a:ext cx="6350379" cy="4353983"/>
          </a:xfrm>
        </p:spPr>
      </p:pic>
    </p:spTree>
    <p:extLst>
      <p:ext uri="{BB962C8B-B14F-4D97-AF65-F5344CB8AC3E}">
        <p14:creationId xmlns:p14="http://schemas.microsoft.com/office/powerpoint/2010/main" val="34775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566"/>
            <a:ext cx="5474495" cy="721453"/>
          </a:xfrm>
        </p:spPr>
        <p:txBody>
          <a:bodyPr>
            <a:normAutofit/>
          </a:bodyPr>
          <a:lstStyle/>
          <a:p>
            <a:r>
              <a:rPr lang="fi-FI" sz="3600" dirty="0"/>
              <a:t>AMK-TUTKINNOT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53966"/>
            <a:ext cx="5474495" cy="45971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Fysioterapeutti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Geronomi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Insinööri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Kuntoutuksen ohjaaja 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Kuvataiteilija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Merikapteeni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Restonomi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Sairaanhoitaja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Sosionomi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Tradenomi (AMK)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4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1552"/>
            <a:ext cx="5061398" cy="184477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Bachelor’s </a:t>
            </a:r>
            <a:r>
              <a:rPr lang="en-GB" sz="3600" dirty="0" smtClean="0"/>
              <a:t>Degree Programmes </a:t>
            </a:r>
            <a:r>
              <a:rPr lang="en-GB" sz="3600" dirty="0"/>
              <a:t>in English</a:t>
            </a:r>
            <a:endParaRPr lang="fi-FI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77144"/>
            <a:ext cx="5474495" cy="360108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Artificial Intelligence (AI)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Industrial </a:t>
            </a:r>
            <a:r>
              <a:rPr lang="en-US" sz="2200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International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International Tourism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Logistics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Physiotherapy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Robotics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Sea Captain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4318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64" y="3977687"/>
            <a:ext cx="108518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hre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3CA1129B-1E7E-8C47-9424-71F2FBA8E309}"/>
    </a:ext>
  </a:extLst>
</a:theme>
</file>

<file path=ppt/theme/theme10.xml><?xml version="1.0" encoding="utf-8"?>
<a:theme xmlns:a="http://schemas.openxmlformats.org/drawingml/2006/main" name="1_Sin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1E43ABBD-BA0E-C248-9A54-E30D28C3C098}"/>
    </a:ext>
  </a:extLst>
</a:theme>
</file>

<file path=ppt/theme/theme11.xml><?xml version="1.0" encoding="utf-8"?>
<a:theme xmlns:a="http://schemas.openxmlformats.org/drawingml/2006/main" name="2_Sin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718A14C9-4A78-1F49-8934-1C132D7725DE}"/>
    </a:ext>
  </a:extLst>
</a:theme>
</file>

<file path=ppt/theme/theme2.xml><?xml version="1.0" encoding="utf-8"?>
<a:theme xmlns:a="http://schemas.openxmlformats.org/drawingml/2006/main" name="1_Vihre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2C36DCEC-A24D-C640-AF25-C1770EE48E65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A5D6974-57B3-C34D-8D3D-CF95C679A00B}"/>
    </a:ext>
  </a:extLst>
</a:theme>
</file>

<file path=ppt/theme/theme4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68AC560-B7D2-F241-9610-AE12FF7E1BDD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A60A6BB5-E4FC-6B4C-BE30-E8AB051D4387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098BE75E-4501-0D40-9D67-A888B904DF49}"/>
    </a:ext>
  </a:extLst>
</a:theme>
</file>

<file path=ppt/theme/theme7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047A3617-E3A2-474F-A64B-49C95323E5A1}"/>
    </a:ext>
  </a:extLst>
</a:theme>
</file>

<file path=ppt/theme/theme8.xml><?xml version="1.0" encoding="utf-8"?>
<a:theme xmlns:a="http://schemas.openxmlformats.org/drawingml/2006/main" name="Orans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9E282ED2-2FBE-2D4E-93E7-860F01C47431}"/>
    </a:ext>
  </a:extLst>
</a:theme>
</file>

<file path=ppt/theme/theme9.xml><?xml version="1.0" encoding="utf-8"?>
<a:theme xmlns:a="http://schemas.openxmlformats.org/drawingml/2006/main" name="Puna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K_PP" id="{F87C2817-8D49-444E-8A36-A5D9EFB66C1F}" vid="{129814EA-9F6E-EF4E-ADB1-8390672D77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SAMK_18102016</Template>
  <TotalTime>7803</TotalTime>
  <Words>375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Calibri</vt:lpstr>
      <vt:lpstr>Helvetica LT Std Roman</vt:lpstr>
      <vt:lpstr>HelveticaNeueLT Pro 95 Blk</vt:lpstr>
      <vt:lpstr>Vihreä</vt:lpstr>
      <vt:lpstr>1_Vihreä</vt:lpstr>
      <vt:lpstr>Mukautettu suunnittelumalli</vt:lpstr>
      <vt:lpstr>1_Mukautettu suunnittelumalli</vt:lpstr>
      <vt:lpstr>2_Mukautettu suunnittelumalli</vt:lpstr>
      <vt:lpstr>3_Mukautettu suunnittelumalli</vt:lpstr>
      <vt:lpstr>4_Mukautettu suunnittelumalli</vt:lpstr>
      <vt:lpstr>Oranssi</vt:lpstr>
      <vt:lpstr>Punainen</vt:lpstr>
      <vt:lpstr>1_Sininen</vt:lpstr>
      <vt:lpstr>2_Sininen</vt:lpstr>
      <vt:lpstr>Satakunnan ammattikorkeakoulu (SAMK)</vt:lpstr>
      <vt:lpstr>Opetus &amp; TYÖLLISYYS  </vt:lpstr>
      <vt:lpstr>SAMK</vt:lpstr>
      <vt:lpstr>UUDet kampukset</vt:lpstr>
      <vt:lpstr>TEHTÄVÄT</vt:lpstr>
      <vt:lpstr>PowerPoint Presentation</vt:lpstr>
      <vt:lpstr>VISIO: JOKAINEN OPISKELIJAMME TYÖLLISTYY </vt:lpstr>
      <vt:lpstr>AMK-TUTKINNOT</vt:lpstr>
      <vt:lpstr>Bachelor’s Degree Programmes in English</vt:lpstr>
      <vt:lpstr>YlemMÄT AMK-tutkinNOT</vt:lpstr>
      <vt:lpstr>Master’s Degree Programmes in English</vt:lpstr>
      <vt:lpstr>Tutkimusryhmät</vt:lpstr>
      <vt:lpstr>TOIMIvat OPPIMIS- ja Tutkimusympäristöt</vt:lpstr>
      <vt:lpstr>Vaikuttavuus vuosittain</vt:lpstr>
      <vt:lpstr>ARVOT</vt:lpstr>
      <vt:lpstr>Yhteystiedot</vt:lpstr>
    </vt:vector>
  </TitlesOfParts>
  <Company>Samk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Satakunnan ammattikorkeakoulu (SAMK)</dc:title>
  <dc:creator>Saarinen Inna</dc:creator>
  <cp:lastModifiedBy>Sankari Anne</cp:lastModifiedBy>
  <cp:revision>55</cp:revision>
  <dcterms:created xsi:type="dcterms:W3CDTF">2016-10-18T04:29:59Z</dcterms:created>
  <dcterms:modified xsi:type="dcterms:W3CDTF">2019-10-03T09:34:25Z</dcterms:modified>
</cp:coreProperties>
</file>