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86" r:id="rId2"/>
    <p:sldMasterId id="2147483660" r:id="rId3"/>
    <p:sldMasterId id="2147483672" r:id="rId4"/>
    <p:sldMasterId id="2147483678" r:id="rId5"/>
    <p:sldMasterId id="2147483680" r:id="rId6"/>
    <p:sldMasterId id="2147483682" r:id="rId7"/>
    <p:sldMasterId id="2147483653" r:id="rId8"/>
    <p:sldMasterId id="2147483655" r:id="rId9"/>
    <p:sldMasterId id="2147483657" r:id="rId10"/>
    <p:sldMasterId id="2147483690" r:id="rId11"/>
  </p:sldMasterIdLst>
  <p:sldIdLst>
    <p:sldId id="256" r:id="rId12"/>
    <p:sldId id="257" r:id="rId13"/>
    <p:sldId id="268" r:id="rId14"/>
    <p:sldId id="258" r:id="rId15"/>
    <p:sldId id="270" r:id="rId16"/>
    <p:sldId id="265" r:id="rId17"/>
    <p:sldId id="271" r:id="rId18"/>
    <p:sldId id="272" r:id="rId19"/>
    <p:sldId id="262" r:id="rId20"/>
    <p:sldId id="261" r:id="rId21"/>
    <p:sldId id="263" r:id="rId22"/>
    <p:sldId id="264" r:id="rId23"/>
    <p:sldId id="266" r:id="rId24"/>
    <p:sldId id="260" r:id="rId25"/>
    <p:sldId id="267" r:id="rId2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D55E6-E13E-4DBC-B691-6771161DD73B}" v="406" dt="2018-08-31T08:02:42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3" autoAdjust="0"/>
    <p:restoredTop sz="94586" autoAdjust="0"/>
  </p:normalViewPr>
  <p:slideViewPr>
    <p:cSldViewPr snapToGrid="0" snapToObjects="1">
      <p:cViewPr varScale="1">
        <p:scale>
          <a:sx n="69" d="100"/>
          <a:sy n="69" d="100"/>
        </p:scale>
        <p:origin x="10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27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7435240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91066" y="2508728"/>
            <a:ext cx="7435240" cy="27914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675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9533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7435240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57200" y="2508728"/>
            <a:ext cx="7435240" cy="27914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6757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7527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7"/>
            <a:ext cx="6265333" cy="4062413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75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6133"/>
            <a:ext cx="8198062" cy="41148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6884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8"/>
            <a:ext cx="8197850" cy="235585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4999620"/>
            <a:ext cx="6129867" cy="1621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1055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5474495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82076" y="288349"/>
            <a:ext cx="2773694" cy="5092768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8728"/>
            <a:ext cx="5474495" cy="37735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48320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8"/>
            <a:ext cx="6688667" cy="352054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418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6134"/>
            <a:ext cx="6858000" cy="35729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458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7435240" cy="206797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idx="1"/>
          </p:nvPr>
        </p:nvSpPr>
        <p:spPr>
          <a:xfrm>
            <a:off x="491066" y="2525661"/>
            <a:ext cx="7435240" cy="27914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976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8"/>
            <a:ext cx="8197850" cy="235585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4999620"/>
            <a:ext cx="6688667" cy="1028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83911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5474495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82076" y="288349"/>
            <a:ext cx="2773694" cy="5587518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8728"/>
            <a:ext cx="5474495" cy="3367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7749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7435240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91066" y="2508728"/>
            <a:ext cx="7435240" cy="27914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1004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5453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490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rallirait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179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6698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6698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6698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austa_blu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" y="0"/>
            <a:ext cx="913128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rallirait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9" name="Kuva 8" descr="samk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54925"/>
            <a:ext cx="5507913" cy="2502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907809"/>
            <a:ext cx="5507913" cy="35309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 descr="samk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44" y="5690232"/>
            <a:ext cx="1799321" cy="7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4" r:id="rId2"/>
    <p:sldLayoutId id="2147483685" r:id="rId3"/>
    <p:sldLayoutId id="214748365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254925"/>
            <a:ext cx="8212667" cy="2502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907809"/>
            <a:ext cx="6654800" cy="27824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5791830"/>
            <a:ext cx="9004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austa_green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" y="0"/>
            <a:ext cx="913128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rallirait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9" name="Kuva 8" descr="samk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group_blue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"/>
            <a:ext cx="9144000" cy="6867553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-1303302" y="2356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6" name="Kuva 5" descr="rallirai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3" name="Kuva 2" descr="samk-logo_v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group_gre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80" cy="6858000"/>
          </a:xfrm>
          <a:prstGeom prst="rect">
            <a:avLst/>
          </a:prstGeom>
        </p:spPr>
      </p:pic>
      <p:pic>
        <p:nvPicPr>
          <p:cNvPr id="3" name="Kuva 2" descr="rallirai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4" name="Kuva 3" descr="samk-logo_v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group_green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80" cy="6858000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-1303302" y="2356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6" name="Kuva 5" descr="rallirai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3" name="Kuva 2" descr="samk-logo_v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group_orange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80" cy="6858000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-1303302" y="2356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6" name="Kuva 5" descr="rallirai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3" name="Kuva 2" descr="samk-logo_v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group_red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80" cy="6858000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-1303302" y="2356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6" name="Kuva 5" descr="rallirai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3" name="Kuva 2" descr="samk-logo_v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austa_orang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" y="0"/>
            <a:ext cx="913128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rallirait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9" name="Kuva 8" descr="samk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austa_re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" y="0"/>
            <a:ext cx="913128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rallirait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9" name="Kuva 8" descr="samk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9851" y="2369808"/>
            <a:ext cx="7435240" cy="206797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Satakunta</a:t>
            </a:r>
            <a:r>
              <a:rPr lang="en-GB" dirty="0"/>
              <a:t> University of Applied Sciences (SAMK)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4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242480" cy="2067979"/>
          </a:xfrm>
        </p:spPr>
        <p:txBody>
          <a:bodyPr>
            <a:normAutofit/>
          </a:bodyPr>
          <a:lstStyle/>
          <a:p>
            <a:r>
              <a:rPr lang="en-US" sz="3600" b="1" dirty="0"/>
              <a:t>VISION: All SAMK students will be employed</a:t>
            </a:r>
            <a:br>
              <a:rPr lang="en-US" sz="3600" b="1" dirty="0"/>
            </a:br>
            <a:endParaRPr lang="fi-FI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9C9630-E1BD-4366-9306-DF2A2D032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885" y="1485415"/>
            <a:ext cx="6452055" cy="4423695"/>
          </a:xfrm>
        </p:spPr>
      </p:pic>
    </p:spTree>
    <p:extLst>
      <p:ext uri="{BB962C8B-B14F-4D97-AF65-F5344CB8AC3E}">
        <p14:creationId xmlns:p14="http://schemas.microsoft.com/office/powerpoint/2010/main" val="35180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7897"/>
            <a:ext cx="5061398" cy="2030136"/>
          </a:xfrm>
        </p:spPr>
        <p:txBody>
          <a:bodyPr>
            <a:normAutofit/>
          </a:bodyPr>
          <a:lstStyle/>
          <a:p>
            <a:r>
              <a:rPr lang="en-GB" sz="3600" dirty="0"/>
              <a:t>Bachelor’s Degrees in English</a:t>
            </a:r>
            <a:endParaRPr lang="fi-FI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76" y="294728"/>
            <a:ext cx="2773694" cy="5574759"/>
          </a:xfr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Artificial</a:t>
            </a:r>
            <a:r>
              <a:rPr lang="fi-FI" dirty="0"/>
              <a:t> </a:t>
            </a:r>
            <a:r>
              <a:rPr lang="fi-FI" dirty="0" err="1"/>
              <a:t>Intelligence</a:t>
            </a:r>
            <a:r>
              <a:rPr lang="fi-FI" dirty="0"/>
              <a:t> (</a:t>
            </a:r>
            <a:r>
              <a:rPr lang="fi-FI" dirty="0" smtClean="0"/>
              <a:t>AI)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Industrial </a:t>
            </a:r>
            <a:r>
              <a:rPr lang="en-US" dirty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International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International Tourism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Physiotherapy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Robotics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 Captain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8AFF8-7EB8-486C-ACE2-91CA9376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730" y="2131874"/>
            <a:ext cx="108062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133"/>
            <a:ext cx="5624876" cy="1374195"/>
          </a:xfrm>
        </p:spPr>
        <p:txBody>
          <a:bodyPr>
            <a:normAutofit/>
          </a:bodyPr>
          <a:lstStyle/>
          <a:p>
            <a:r>
              <a:rPr lang="fi-FI" sz="3600" dirty="0" err="1"/>
              <a:t>Master’s</a:t>
            </a:r>
            <a:r>
              <a:rPr lang="fi-FI" sz="3600" dirty="0"/>
              <a:t> </a:t>
            </a:r>
            <a:r>
              <a:rPr lang="fi-FI" sz="3600" dirty="0" err="1"/>
              <a:t>Degrees</a:t>
            </a:r>
            <a:r>
              <a:rPr lang="fi-FI" sz="3600" dirty="0"/>
              <a:t> in English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7030"/>
            <a:ext cx="5474495" cy="330883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Business Management and Entrepreneurship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Maritime </a:t>
            </a:r>
            <a:r>
              <a:rPr lang="en-US" dirty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Welfare </a:t>
            </a:r>
            <a:r>
              <a:rPr lang="en-US" dirty="0" smtClean="0"/>
              <a:t>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Tourism Management (2021)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700" dirty="0"/>
              <a:t>Our business degree </a:t>
            </a:r>
            <a:r>
              <a:rPr lang="en-US" sz="1700" dirty="0" err="1"/>
              <a:t>programmes</a:t>
            </a:r>
            <a:r>
              <a:rPr lang="en-US" sz="1700" dirty="0"/>
              <a:t> in English </a:t>
            </a:r>
            <a:r>
              <a:rPr lang="fi-FI" sz="1700" dirty="0" err="1"/>
              <a:t>have</a:t>
            </a:r>
            <a:r>
              <a:rPr lang="fi-FI" sz="1700" dirty="0"/>
              <a:t> a NIBS International </a:t>
            </a:r>
            <a:r>
              <a:rPr lang="fi-FI" sz="1700" dirty="0" err="1"/>
              <a:t>Accreditation</a:t>
            </a:r>
            <a:r>
              <a:rPr lang="en-US" sz="1700" dirty="0"/>
              <a:t>.</a:t>
            </a:r>
            <a:endParaRPr lang="fi-FI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8EAC1-9848-4DCE-8E54-B69956912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445" y="3082108"/>
            <a:ext cx="1079086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512"/>
            <a:ext cx="5474495" cy="1374816"/>
          </a:xfrm>
        </p:spPr>
        <p:txBody>
          <a:bodyPr>
            <a:normAutofit/>
          </a:bodyPr>
          <a:lstStyle/>
          <a:p>
            <a:r>
              <a:rPr lang="fi-FI" sz="3600" dirty="0"/>
              <a:t>International </a:t>
            </a:r>
            <a:r>
              <a:rPr lang="fi-FI" sz="3600" dirty="0" err="1"/>
              <a:t>Relations</a:t>
            </a:r>
            <a:endParaRPr lang="fi-FI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63340"/>
            <a:ext cx="5474495" cy="336713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Student</a:t>
            </a:r>
            <a:r>
              <a:rPr lang="fi-FI" dirty="0"/>
              <a:t> and </a:t>
            </a:r>
            <a:r>
              <a:rPr lang="fi-FI" dirty="0" err="1"/>
              <a:t>staff</a:t>
            </a:r>
            <a:r>
              <a:rPr lang="fi-FI" dirty="0"/>
              <a:t> </a:t>
            </a:r>
            <a:r>
              <a:rPr lang="en-US" dirty="0"/>
              <a:t>mobility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/>
              <a:t>Co-operation agreements with </a:t>
            </a:r>
            <a:r>
              <a:rPr lang="en-GB" dirty="0" smtClean="0"/>
              <a:t>over 200 </a:t>
            </a:r>
            <a:r>
              <a:rPr lang="en-GB" dirty="0"/>
              <a:t>institutions in four </a:t>
            </a:r>
            <a:r>
              <a:rPr lang="en-GB" dirty="0" smtClean="0"/>
              <a:t>continents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dirty="0" err="1" smtClean="0"/>
              <a:t>Curricula-level</a:t>
            </a:r>
            <a:r>
              <a:rPr lang="fi-FI" dirty="0" smtClean="0"/>
              <a:t> </a:t>
            </a:r>
            <a:r>
              <a:rPr lang="fi-FI" dirty="0" err="1" smtClean="0"/>
              <a:t>co-operation</a:t>
            </a:r>
            <a:endParaRPr lang="fi-FI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International </a:t>
            </a:r>
            <a:r>
              <a:rPr lang="fi-FI" dirty="0" err="1"/>
              <a:t>networks</a:t>
            </a:r>
            <a:endParaRPr lang="fi-FI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dirty="0"/>
              <a:t>”China Campus”</a:t>
            </a:r>
          </a:p>
        </p:txBody>
      </p:sp>
    </p:spTree>
    <p:extLst>
      <p:ext uri="{BB962C8B-B14F-4D97-AF65-F5344CB8AC3E}">
        <p14:creationId xmlns:p14="http://schemas.microsoft.com/office/powerpoint/2010/main" val="16225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5068"/>
            <a:ext cx="7435240" cy="1845578"/>
          </a:xfrm>
        </p:spPr>
        <p:txBody>
          <a:bodyPr>
            <a:normAutofit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VALUES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4309"/>
            <a:ext cx="7435240" cy="2775922"/>
          </a:xfrm>
        </p:spPr>
        <p:txBody>
          <a:bodyPr>
            <a:normAutofit/>
          </a:bodyPr>
          <a:lstStyle/>
          <a:p>
            <a:r>
              <a:rPr lang="en-US" dirty="0"/>
              <a:t>We are productive together.</a:t>
            </a:r>
            <a:br>
              <a:rPr lang="en-US" dirty="0"/>
            </a:br>
            <a:r>
              <a:rPr lang="en-US" dirty="0"/>
              <a:t>We encourage intellectual curiosity.</a:t>
            </a:r>
            <a:br>
              <a:rPr lang="en-US" dirty="0"/>
            </a:br>
            <a:r>
              <a:rPr lang="en-US" dirty="0"/>
              <a:t>We inspire responsibility.</a:t>
            </a:r>
            <a:br>
              <a:rPr lang="en-US" dirty="0"/>
            </a:br>
            <a:r>
              <a:rPr lang="en-US" dirty="0"/>
              <a:t>We want to exceed expectations.</a:t>
            </a:r>
          </a:p>
        </p:txBody>
      </p:sp>
    </p:spTree>
    <p:extLst>
      <p:ext uri="{BB962C8B-B14F-4D97-AF65-F5344CB8AC3E}">
        <p14:creationId xmlns:p14="http://schemas.microsoft.com/office/powerpoint/2010/main" val="9981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8472"/>
            <a:ext cx="7435240" cy="2502480"/>
          </a:xfrm>
        </p:spPr>
        <p:txBody>
          <a:bodyPr/>
          <a:lstStyle/>
          <a:p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265741"/>
          </a:xfrm>
        </p:spPr>
        <p:txBody>
          <a:bodyPr>
            <a:normAutofit/>
          </a:bodyPr>
          <a:lstStyle/>
          <a:p>
            <a:r>
              <a:rPr lang="fi-FI" sz="3600" dirty="0"/>
              <a:t>+358 2 620 3000 </a:t>
            </a:r>
            <a:r>
              <a:rPr lang="en-GB" sz="3600" dirty="0"/>
              <a:t>| </a:t>
            </a:r>
            <a:r>
              <a:rPr lang="fi-FI" sz="3600" dirty="0"/>
              <a:t>samk.fi/en </a:t>
            </a:r>
          </a:p>
        </p:txBody>
      </p:sp>
    </p:spTree>
    <p:extLst>
      <p:ext uri="{BB962C8B-B14F-4D97-AF65-F5344CB8AC3E}">
        <p14:creationId xmlns:p14="http://schemas.microsoft.com/office/powerpoint/2010/main" val="42275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229"/>
            <a:ext cx="8165805" cy="1503241"/>
          </a:xfrm>
        </p:spPr>
        <p:txBody>
          <a:bodyPr>
            <a:normAutofit/>
          </a:bodyPr>
          <a:lstStyle/>
          <a:p>
            <a:r>
              <a:rPr lang="fi-FI" sz="3600" dirty="0"/>
              <a:t>SAMK </a:t>
            </a:r>
            <a:r>
              <a:rPr lang="fi-FI" sz="3600" dirty="0" err="1"/>
              <a:t>operatES</a:t>
            </a:r>
            <a:r>
              <a:rPr lang="fi-FI" sz="3600" dirty="0"/>
              <a:t> </a:t>
            </a:r>
            <a:r>
              <a:rPr lang="en-US" sz="3600" dirty="0"/>
              <a:t>on the west coast of Finland</a:t>
            </a:r>
            <a:endParaRPr lang="fi-FI" sz="3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r="2319"/>
          <a:stretch>
            <a:fillRect/>
          </a:stretch>
        </p:blipFill>
        <p:spPr>
          <a:xfrm>
            <a:off x="5167313" y="1867681"/>
            <a:ext cx="3687762" cy="38449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0410"/>
            <a:ext cx="4178300" cy="2957988"/>
          </a:xfrm>
        </p:spPr>
      </p:pic>
    </p:spTree>
    <p:extLst>
      <p:ext uri="{BB962C8B-B14F-4D97-AF65-F5344CB8AC3E}">
        <p14:creationId xmlns:p14="http://schemas.microsoft.com/office/powerpoint/2010/main" val="12057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119"/>
            <a:ext cx="5474495" cy="1685209"/>
          </a:xfrm>
        </p:spPr>
        <p:txBody>
          <a:bodyPr>
            <a:normAutofit/>
          </a:bodyPr>
          <a:lstStyle/>
          <a:p>
            <a:r>
              <a:rPr lang="fi-FI" sz="3600" b="1" dirty="0"/>
              <a:t>Satakunta </a:t>
            </a:r>
            <a:r>
              <a:rPr lang="fi-FI" sz="3600" b="1" dirty="0" err="1"/>
              <a:t>region</a:t>
            </a:r>
            <a:r>
              <a:rPr lang="fi-FI" sz="3600" b="1" dirty="0"/>
              <a:t> in Finland </a:t>
            </a:r>
            <a:endParaRPr lang="fi-FI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76" y="784233"/>
            <a:ext cx="2773694" cy="5574759"/>
          </a:xfr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93573"/>
            <a:ext cx="5550794" cy="33671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of Finland’s 18 regions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most </a:t>
            </a:r>
            <a:r>
              <a:rPr lang="en-US" sz="2000" dirty="0" err="1"/>
              <a:t>industrialised</a:t>
            </a:r>
            <a:r>
              <a:rPr lang="en-US" sz="2000" dirty="0"/>
              <a:t> region in Finland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Branches</a:t>
            </a:r>
            <a:r>
              <a:rPr lang="fi-FI" sz="2000" dirty="0"/>
              <a:t> of </a:t>
            </a:r>
            <a:r>
              <a:rPr lang="fi-FI" sz="2000" dirty="0" err="1"/>
              <a:t>industry</a:t>
            </a:r>
            <a:r>
              <a:rPr lang="fi-FI" sz="2000" dirty="0"/>
              <a:t> </a:t>
            </a:r>
            <a:endParaRPr lang="en-US" sz="20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Energy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Metals</a:t>
            </a:r>
            <a:r>
              <a:rPr lang="fi-FI" sz="2000" dirty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Offshore</a:t>
            </a:r>
            <a:r>
              <a:rPr lang="fi-FI" sz="2000" dirty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Robotics</a:t>
            </a:r>
            <a:endParaRPr lang="fi-FI" sz="20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Food </a:t>
            </a:r>
            <a:r>
              <a:rPr lang="fi-FI" sz="2000" dirty="0" err="1"/>
              <a:t>processing</a:t>
            </a:r>
            <a:r>
              <a:rPr lang="fi-FI" sz="2000" dirty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Chemicals</a:t>
            </a:r>
            <a:r>
              <a:rPr lang="fi-F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5371"/>
            <a:ext cx="3926114" cy="696686"/>
          </a:xfrm>
        </p:spPr>
        <p:txBody>
          <a:bodyPr>
            <a:normAutofit/>
          </a:bodyPr>
          <a:lstStyle/>
          <a:p>
            <a:r>
              <a:rPr lang="fi-FI" sz="3600" b="1" dirty="0"/>
              <a:t>SAMK FACTS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490"/>
            <a:ext cx="5958114" cy="441902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Towns: 4 (Pori, Rauma, </a:t>
            </a:r>
            <a:r>
              <a:rPr lang="en-GB" dirty="0" err="1"/>
              <a:t>Huittinen</a:t>
            </a:r>
            <a:r>
              <a:rPr lang="en-GB" dirty="0"/>
              <a:t> and </a:t>
            </a:r>
            <a:r>
              <a:rPr lang="en-GB" dirty="0" err="1"/>
              <a:t>Kankaanpää</a:t>
            </a:r>
            <a:r>
              <a:rPr lang="en-GB" dirty="0"/>
              <a:t>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Campuses: 4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Degree students: 5,500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Staff members: 400, with PhD or Licentiate degrees: 73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The 4 faculties implement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Education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R&amp;D activities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Business operations 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SAMK is a limited liability company, owned by the municipalities and local business organizations.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F2120-2B11-49D1-A24A-B15381C5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059" y="2183296"/>
            <a:ext cx="3137740" cy="31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>
            <a:fillRect/>
          </a:stretch>
        </p:blipFill>
        <p:spPr>
          <a:xfrm>
            <a:off x="457200" y="111125"/>
            <a:ext cx="8197850" cy="5883275"/>
          </a:xfrm>
        </p:spPr>
      </p:pic>
    </p:spTree>
    <p:extLst>
      <p:ext uri="{BB962C8B-B14F-4D97-AF65-F5344CB8AC3E}">
        <p14:creationId xmlns:p14="http://schemas.microsoft.com/office/powerpoint/2010/main" val="29052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8349"/>
            <a:ext cx="5743977" cy="2067979"/>
          </a:xfrm>
        </p:spPr>
        <p:txBody>
          <a:bodyPr>
            <a:normAutofit/>
          </a:bodyPr>
          <a:lstStyle/>
          <a:p>
            <a:r>
              <a:rPr lang="fi-FI" sz="3600" dirty="0" err="1"/>
              <a:t>Excellent</a:t>
            </a:r>
            <a:r>
              <a:rPr lang="fi-FI" sz="3600" dirty="0"/>
              <a:t> </a:t>
            </a:r>
            <a:r>
              <a:rPr lang="fi-FI" sz="3600" dirty="0" err="1"/>
              <a:t>facilities</a:t>
            </a:r>
            <a:r>
              <a:rPr lang="fi-FI" sz="3600" dirty="0"/>
              <a:t> IN MODERN CAMPUSES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76" y="294728"/>
            <a:ext cx="2773693" cy="5574759"/>
          </a:xfr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599"/>
            <a:ext cx="5474495" cy="479367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 err="1"/>
              <a:t>Simulation</a:t>
            </a:r>
            <a:r>
              <a:rPr lang="fi-FI" b="1" dirty="0"/>
              <a:t> </a:t>
            </a:r>
            <a:r>
              <a:rPr lang="fi-FI" b="1" dirty="0" err="1"/>
              <a:t>Centres</a:t>
            </a:r>
            <a:r>
              <a:rPr lang="fi-FI" dirty="0"/>
              <a:t>,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Maritime</a:t>
            </a:r>
            <a:r>
              <a:rPr lang="fi-FI" dirty="0"/>
              <a:t>, </a:t>
            </a:r>
            <a:r>
              <a:rPr lang="fi-FI" dirty="0" err="1" smtClean="0"/>
              <a:t>Nursing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 err="1" smtClean="0"/>
              <a:t>Academies</a:t>
            </a:r>
            <a:r>
              <a:rPr lang="fi-FI" b="1" dirty="0" smtClean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200" dirty="0" err="1" smtClean="0"/>
              <a:t>Robotics</a:t>
            </a:r>
            <a:r>
              <a:rPr lang="fi-FI" sz="2200" dirty="0" smtClean="0"/>
              <a:t> Academy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Artificial </a:t>
            </a:r>
            <a:r>
              <a:rPr lang="en-US" sz="2200" dirty="0"/>
              <a:t>Intelligence </a:t>
            </a:r>
            <a:r>
              <a:rPr lang="en-US" sz="2200" dirty="0" smtClean="0"/>
              <a:t>Academy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Electric Academy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Business </a:t>
            </a:r>
            <a:r>
              <a:rPr lang="en-US" sz="2200" dirty="0"/>
              <a:t>and Technology Academy</a:t>
            </a: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 smtClean="0"/>
              <a:t>WANDER</a:t>
            </a:r>
            <a:r>
              <a:rPr lang="fi-FI" dirty="0" smtClean="0"/>
              <a:t> </a:t>
            </a:r>
            <a:r>
              <a:rPr lang="fi-FI" dirty="0"/>
              <a:t>Nordic </a:t>
            </a:r>
            <a:r>
              <a:rPr lang="fi-FI" dirty="0" err="1"/>
              <a:t>Water</a:t>
            </a:r>
            <a:r>
              <a:rPr lang="fi-FI" dirty="0"/>
              <a:t> and </a:t>
            </a:r>
            <a:r>
              <a:rPr lang="fi-FI" dirty="0" err="1"/>
              <a:t>Materials</a:t>
            </a:r>
            <a:r>
              <a:rPr lang="fi-FI" dirty="0"/>
              <a:t> </a:t>
            </a:r>
            <a:r>
              <a:rPr lang="fi-FI" dirty="0" smtClean="0"/>
              <a:t>Institute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SAMK </a:t>
            </a:r>
            <a:r>
              <a:rPr lang="en-US" b="1" dirty="0" err="1" smtClean="0"/>
              <a:t>EduTravel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Soteekki</a:t>
            </a:r>
            <a:r>
              <a:rPr lang="en-US" dirty="0" smtClean="0"/>
              <a:t>, service </a:t>
            </a:r>
            <a:r>
              <a:rPr lang="en-US" dirty="0" err="1"/>
              <a:t>centre</a:t>
            </a:r>
            <a:r>
              <a:rPr lang="en-US" dirty="0"/>
              <a:t> of social and health care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Enterprise </a:t>
            </a:r>
            <a:r>
              <a:rPr lang="fi-FI" b="1" dirty="0" err="1" smtClean="0"/>
              <a:t>Accelerator</a:t>
            </a:r>
            <a:endParaRPr lang="fi-FI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HILL</a:t>
            </a:r>
            <a:r>
              <a:rPr lang="fi-FI" dirty="0"/>
              <a:t> online </a:t>
            </a:r>
            <a:r>
              <a:rPr lang="fi-FI" dirty="0" err="1"/>
              <a:t>lecture</a:t>
            </a:r>
            <a:r>
              <a:rPr lang="fi-FI" dirty="0"/>
              <a:t> and e-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 smtClean="0"/>
              <a:t>environment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SAMK Library</a:t>
            </a:r>
            <a:endParaRPr lang="en-GB" dirty="0"/>
          </a:p>
          <a:p>
            <a:endParaRPr lang="fi-FI" dirty="0"/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7796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AC20-EFE7-4B34-BAE9-10358687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007"/>
            <a:ext cx="8040848" cy="77178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TUITION &amp; EMPLOYMENT </a:t>
            </a:r>
            <a:br>
              <a:rPr lang="fi-FI" b="1" dirty="0"/>
            </a:br>
            <a:endParaRPr lang="fi-FI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363AABD-305F-4BC4-8C4C-7A0F3AE8D6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834" b="12834"/>
          <a:stretch>
            <a:fillRect/>
          </a:stretch>
        </p:blipFill>
        <p:spPr>
          <a:xfrm>
            <a:off x="6081713" y="3816350"/>
            <a:ext cx="2773362" cy="20589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6C030-0949-48CD-8BA3-812255FA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1905"/>
            <a:ext cx="5691931" cy="52515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Best </a:t>
            </a:r>
            <a:r>
              <a:rPr lang="fi-FI" dirty="0" err="1"/>
              <a:t>quality</a:t>
            </a:r>
            <a:r>
              <a:rPr lang="fi-FI" dirty="0"/>
              <a:t> in </a:t>
            </a:r>
            <a:r>
              <a:rPr lang="fi-FI" dirty="0" err="1"/>
              <a:t>tuition</a:t>
            </a:r>
            <a:endParaRPr lang="fi-FI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2009–2018 SAMK students have ranked us to be the number 1 in the quality of education (Ministry of Education AVOP Enquiry</a:t>
            </a:r>
            <a:r>
              <a:rPr lang="en-US" sz="1400" dirty="0" smtClean="0"/>
              <a:t>)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Best </a:t>
            </a:r>
            <a:r>
              <a:rPr lang="fi-FI" dirty="0" err="1"/>
              <a:t>employment</a:t>
            </a:r>
            <a:endParaRPr lang="fi-FI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Number 1 when talking about the graduates’ employment among UAS’ outside the metropole area (Employment statistics by Statistics Finland).</a:t>
            </a:r>
            <a:endParaRPr lang="fi-FI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Satisfied</a:t>
            </a:r>
            <a:r>
              <a:rPr lang="fi-FI" dirty="0"/>
              <a:t> </a:t>
            </a:r>
            <a:r>
              <a:rPr lang="fi-FI" dirty="0" err="1"/>
              <a:t>employers</a:t>
            </a:r>
            <a:endParaRPr lang="fi-FI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300" dirty="0"/>
              <a:t>Less than 5% of the employers dissatisfied with the graduates’ competence (employer survey by SAMK) </a:t>
            </a:r>
            <a:endParaRPr lang="fi-FI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Extensive</a:t>
            </a:r>
            <a:r>
              <a:rPr lang="fi-FI" dirty="0"/>
              <a:t> </a:t>
            </a:r>
            <a:r>
              <a:rPr lang="fi-FI" dirty="0" err="1"/>
              <a:t>company</a:t>
            </a:r>
            <a:r>
              <a:rPr lang="fi-FI" dirty="0"/>
              <a:t> </a:t>
            </a:r>
            <a:r>
              <a:rPr lang="fi-FI" dirty="0" err="1"/>
              <a:t>collaboration</a:t>
            </a:r>
            <a:endParaRPr lang="fi-FI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Entrepreneurs in </a:t>
            </a:r>
            <a:r>
              <a:rPr lang="en-US" sz="1400" dirty="0" err="1"/>
              <a:t>Satakunta</a:t>
            </a:r>
            <a:r>
              <a:rPr lang="en-US" sz="1400" dirty="0"/>
              <a:t> region have the largest experience in student collaboration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They see SAMK increase the appeal of the region (National survey by the Federation of Finnish Enterprises) </a:t>
            </a:r>
            <a:endParaRPr lang="fi-FI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B2F13-A626-4B06-8ADA-5920AD81B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31" y="1837806"/>
            <a:ext cx="2537670" cy="1203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F2EAD-762E-4D2D-97E4-810135526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55" y="2184922"/>
            <a:ext cx="2773920" cy="11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350"/>
            <a:ext cx="8391236" cy="100474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INTERNATIONAL student services</a:t>
            </a:r>
            <a:endParaRPr lang="fi-FI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394" y="1422400"/>
            <a:ext cx="7506847" cy="43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err="1"/>
              <a:t>Research</a:t>
            </a:r>
            <a:r>
              <a:rPr lang="fi-FI" sz="3600" dirty="0"/>
              <a:t> </a:t>
            </a:r>
            <a:r>
              <a:rPr lang="fi-FI" sz="3600" dirty="0" err="1"/>
              <a:t>Groups</a:t>
            </a:r>
            <a:endParaRPr lang="fi-FI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94575"/>
            <a:ext cx="5474495" cy="428677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Automation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Accessibility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Enhancing the Functioning of the Work Force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Indoor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Logistics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Services for the Ageing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Smart Energy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Smart Urban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Tourism Business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Well-Being Enhancing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We aim to rapid utilizations of the research results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/>
              <a:t>Senior Fellows enhance the quality of SAMK's applied research and continuing education.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63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hreä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3CA1129B-1E7E-8C47-9424-71F2FBA8E309}"/>
    </a:ext>
  </a:extLst>
</a:theme>
</file>

<file path=ppt/theme/theme10.xml><?xml version="1.0" encoding="utf-8"?>
<a:theme xmlns:a="http://schemas.openxmlformats.org/drawingml/2006/main" name="1_Sin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1E43ABBD-BA0E-C248-9A54-E30D28C3C098}"/>
    </a:ext>
  </a:extLst>
</a:theme>
</file>

<file path=ppt/theme/theme11.xml><?xml version="1.0" encoding="utf-8"?>
<a:theme xmlns:a="http://schemas.openxmlformats.org/drawingml/2006/main" name="2_Sin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718A14C9-4A78-1F49-8934-1C132D7725DE}"/>
    </a:ext>
  </a:extLst>
</a:theme>
</file>

<file path=ppt/theme/theme2.xml><?xml version="1.0" encoding="utf-8"?>
<a:theme xmlns:a="http://schemas.openxmlformats.org/drawingml/2006/main" name="1_Vihreä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2C36DCEC-A24D-C640-AF25-C1770EE48E65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AA5D6974-57B3-C34D-8D3D-CF95C679A00B}"/>
    </a:ext>
  </a:extLst>
</a:theme>
</file>

<file path=ppt/theme/theme4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A68AC560-B7D2-F241-9610-AE12FF7E1BDD}"/>
    </a:ext>
  </a:extLst>
</a:theme>
</file>

<file path=ppt/theme/theme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A60A6BB5-E4FC-6B4C-BE30-E8AB051D4387}"/>
    </a:ext>
  </a:extLst>
</a:theme>
</file>

<file path=ppt/theme/theme6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098BE75E-4501-0D40-9D67-A888B904DF49}"/>
    </a:ext>
  </a:extLst>
</a:theme>
</file>

<file path=ppt/theme/theme7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047A3617-E3A2-474F-A64B-49C95323E5A1}"/>
    </a:ext>
  </a:extLst>
</a:theme>
</file>

<file path=ppt/theme/theme8.xml><?xml version="1.0" encoding="utf-8"?>
<a:theme xmlns:a="http://schemas.openxmlformats.org/drawingml/2006/main" name="Oranss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9E282ED2-2FBE-2D4E-93E7-860F01C47431}"/>
    </a:ext>
  </a:extLst>
</a:theme>
</file>

<file path=ppt/theme/theme9.xml><?xml version="1.0" encoding="utf-8"?>
<a:theme xmlns:a="http://schemas.openxmlformats.org/drawingml/2006/main" name="Puna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129814EA-9F6E-EF4E-ADB1-8390672D77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SAMK_PP</Template>
  <TotalTime>7948</TotalTime>
  <Words>412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Arial Black</vt:lpstr>
      <vt:lpstr>Calibri</vt:lpstr>
      <vt:lpstr>Helvetica LT Std Roman</vt:lpstr>
      <vt:lpstr>HelveticaNeueLT Pro 95 Blk</vt:lpstr>
      <vt:lpstr>Vihreä</vt:lpstr>
      <vt:lpstr>1_Vihreä</vt:lpstr>
      <vt:lpstr>Mukautettu suunnittelumalli</vt:lpstr>
      <vt:lpstr>1_Mukautettu suunnittelumalli</vt:lpstr>
      <vt:lpstr>2_Mukautettu suunnittelumalli</vt:lpstr>
      <vt:lpstr>3_Mukautettu suunnittelumalli</vt:lpstr>
      <vt:lpstr>4_Mukautettu suunnittelumalli</vt:lpstr>
      <vt:lpstr>Oranssi</vt:lpstr>
      <vt:lpstr>Punainen</vt:lpstr>
      <vt:lpstr>1_Sininen</vt:lpstr>
      <vt:lpstr>2_Sininen</vt:lpstr>
      <vt:lpstr>Satakunta University of Applied Sciences (SAMK)</vt:lpstr>
      <vt:lpstr>SAMK operatES on the west coast of Finland</vt:lpstr>
      <vt:lpstr>Satakunta region in Finland </vt:lpstr>
      <vt:lpstr>SAMK FACTS</vt:lpstr>
      <vt:lpstr>PowerPoint Presentation</vt:lpstr>
      <vt:lpstr>Excellent facilities IN MODERN CAMPUSES</vt:lpstr>
      <vt:lpstr>TUITION &amp; EMPLOYMENT  </vt:lpstr>
      <vt:lpstr>INTERNATIONAL student services</vt:lpstr>
      <vt:lpstr> Research Groups</vt:lpstr>
      <vt:lpstr>VISION: All SAMK students will be employed </vt:lpstr>
      <vt:lpstr>Bachelor’s Degrees in English</vt:lpstr>
      <vt:lpstr>Master’s Degrees in English</vt:lpstr>
      <vt:lpstr>International Relations</vt:lpstr>
      <vt:lpstr>  VALUES</vt:lpstr>
      <vt:lpstr>Contact information</vt:lpstr>
    </vt:vector>
  </TitlesOfParts>
  <Company>Samk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Satakunta University of Applied Sciences (SAMK)</dc:title>
  <dc:creator>Saarinen Inna</dc:creator>
  <cp:lastModifiedBy>Sankari Anne</cp:lastModifiedBy>
  <cp:revision>71</cp:revision>
  <dcterms:created xsi:type="dcterms:W3CDTF">2016-09-21T10:48:57Z</dcterms:created>
  <dcterms:modified xsi:type="dcterms:W3CDTF">2019-10-04T06:18:35Z</dcterms:modified>
</cp:coreProperties>
</file>