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8"/>
  </p:notesMasterIdLst>
  <p:sldIdLst>
    <p:sldId id="256" r:id="rId2"/>
    <p:sldId id="313" r:id="rId3"/>
    <p:sldId id="306" r:id="rId4"/>
    <p:sldId id="309" r:id="rId5"/>
    <p:sldId id="310" r:id="rId6"/>
    <p:sldId id="312" r:id="rId7"/>
  </p:sldIdLst>
  <p:sldSz cx="9144000" cy="6858000" type="screen4x3"/>
  <p:notesSz cx="6735763" cy="9866313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08">
          <p15:clr>
            <a:srgbClr val="A4A3A4"/>
          </p15:clr>
        </p15:guide>
        <p15:guide id="2" pos="212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Koskinen Jussi" initials="KJ" lastIdx="0" clrIdx="0">
    <p:extLst>
      <p:ext uri="{19B8F6BF-5375-455C-9EA6-DF929625EA0E}">
        <p15:presenceInfo xmlns:p15="http://schemas.microsoft.com/office/powerpoint/2012/main" userId="S-1-5-21-1119177267-3043287185-3984756945-15512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6304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440" autoAdjust="0"/>
    <p:restoredTop sz="95657" autoAdjust="0"/>
  </p:normalViewPr>
  <p:slideViewPr>
    <p:cSldViewPr>
      <p:cViewPr varScale="1">
        <p:scale>
          <a:sx n="64" d="100"/>
          <a:sy n="64" d="100"/>
        </p:scale>
        <p:origin x="1728" y="3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01" d="100"/>
          <a:sy n="101" d="100"/>
        </p:scale>
        <p:origin x="-3576" y="-102"/>
      </p:cViewPr>
      <p:guideLst>
        <p:guide orient="horz" pos="3108"/>
        <p:guide pos="212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716206D-0578-48B9-99B9-FEB9501AA0CB}" type="datetimeFigureOut">
              <a:rPr lang="fi-FI"/>
              <a:pPr>
                <a:defRPr/>
              </a:pPr>
              <a:t>24.3.2017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901700" y="739775"/>
            <a:ext cx="4932363" cy="37004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fi-FI" noProof="0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73577" y="4686499"/>
            <a:ext cx="5388610" cy="44398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noProof="0" dirty="0"/>
              <a:t>Muokkaa tekstin perustyylejä napsauttamalla</a:t>
            </a:r>
          </a:p>
          <a:p>
            <a:pPr lvl="1"/>
            <a:r>
              <a:rPr lang="fi-FI" noProof="0" dirty="0"/>
              <a:t>toinen taso</a:t>
            </a:r>
          </a:p>
          <a:p>
            <a:pPr lvl="2"/>
            <a:r>
              <a:rPr lang="fi-FI" noProof="0" dirty="0"/>
              <a:t>kolmas taso</a:t>
            </a:r>
          </a:p>
          <a:p>
            <a:pPr lvl="3"/>
            <a:r>
              <a:rPr lang="fi-FI" noProof="0" dirty="0"/>
              <a:t>neljäs taso</a:t>
            </a:r>
          </a:p>
          <a:p>
            <a:pPr lvl="4"/>
            <a:r>
              <a:rPr lang="fi-FI" noProof="0" dirty="0"/>
              <a:t>viides taso</a:t>
            </a:r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  <a:p>
            <a:pPr lvl="4"/>
            <a:endParaRPr lang="fi-FI" noProof="0" dirty="0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15373" y="9371285"/>
            <a:ext cx="2918831" cy="49331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61A37E3-54DC-4854-AAFC-40CB55251BDB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5691901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861A37E3-54DC-4854-AAFC-40CB55251BDB}" type="slidenum">
              <a:rPr lang="fi-FI" smtClean="0"/>
              <a:pPr>
                <a:defRPr/>
              </a:pPr>
              <a:t>3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9098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slide" Target="../slides/slide3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slide" Target="../slides/slide3.xml"/></Relationships>
</file>

<file path=ppt/slideLayouts/_rels/slideLayout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png"/><Relationship Id="rId5" Type="http://schemas.openxmlformats.org/officeDocument/2006/relationships/image" Target="../media/image3.png"/><Relationship Id="rId10" Type="http://schemas.openxmlformats.org/officeDocument/2006/relationships/image" Target="../media/image9.png"/><Relationship Id="rId4" Type="http://schemas.openxmlformats.org/officeDocument/2006/relationships/slide" Target="../slides/slide3.xml"/><Relationship Id="rId9" Type="http://schemas.openxmlformats.org/officeDocument/2006/relationships/image" Target="../media/image8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slide" Target="../slides/slide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: Logoil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:\Documents and Settings\juha.lehio\Työpöytä\Harmaa nokkapyörälogo.jpg"/>
          <p:cNvPicPr>
            <a:picLocks noChangeAspect="1" noChangeArrowheads="1"/>
          </p:cNvPicPr>
          <p:nvPr userDrawn="1"/>
        </p:nvPicPr>
        <p:blipFill>
          <a:blip r:embed="rId2" cstate="print"/>
          <a:srcRect l="13141" b="18469"/>
          <a:stretch>
            <a:fillRect/>
          </a:stretch>
        </p:blipFill>
        <p:spPr bwMode="auto">
          <a:xfrm>
            <a:off x="0" y="4286250"/>
            <a:ext cx="3305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6" name="Ryhmä 9"/>
          <p:cNvGrpSpPr>
            <a:grpSpLocks/>
          </p:cNvGrpSpPr>
          <p:nvPr userDrawn="1"/>
        </p:nvGrpSpPr>
        <p:grpSpPr bwMode="auto">
          <a:xfrm>
            <a:off x="0" y="0"/>
            <a:ext cx="9144000" cy="1143000"/>
            <a:chOff x="0" y="0"/>
            <a:chExt cx="9144000" cy="1143000"/>
          </a:xfrm>
        </p:grpSpPr>
        <p:sp>
          <p:nvSpPr>
            <p:cNvPr id="7" name="Rectangle 17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1143000"/>
            </a:xfrm>
            <a:prstGeom prst="rect">
              <a:avLst/>
            </a:prstGeom>
            <a:solidFill>
              <a:srgbClr val="E6304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pic>
          <p:nvPicPr>
            <p:cNvPr id="8" name="Picture 18" descr="C:\Documents and Settings\Jan-Erik Mandelin\Työpöytä\Juha Lehiö\Yritysilme\Valk logo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282575"/>
              <a:ext cx="17526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Rectangle 24"/>
            <p:cNvSpPr>
              <a:spLocks noChangeArrowheads="1"/>
            </p:cNvSpPr>
            <p:nvPr userDrawn="1"/>
          </p:nvSpPr>
          <p:spPr bwMode="auto">
            <a:xfrm>
              <a:off x="0" y="1066800"/>
              <a:ext cx="7696200" cy="3651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E63049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grpSp>
        <p:nvGrpSpPr>
          <p:cNvPr id="10" name="Ryhmä 23"/>
          <p:cNvGrpSpPr>
            <a:grpSpLocks/>
          </p:cNvGrpSpPr>
          <p:nvPr userDrawn="1"/>
        </p:nvGrpSpPr>
        <p:grpSpPr bwMode="auto">
          <a:xfrm>
            <a:off x="8572500" y="6215063"/>
            <a:ext cx="428625" cy="430212"/>
            <a:chOff x="4786314" y="2627831"/>
            <a:chExt cx="4214859" cy="4230169"/>
          </a:xfrm>
        </p:grpSpPr>
        <p:pic>
          <p:nvPicPr>
            <p:cNvPr id="11" name="Picture 12" descr="T:\Projektit\TaMa\Esitykset\Konttori&amp;Talkkari ppt aineisto\Pallopohja pun.png">
              <a:hlinkClick r:id="rId4" action="ppaction://hlinksldjump"/>
            </p:cNvPr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6314" y="2627831"/>
              <a:ext cx="4214859" cy="4230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3" name="Ylänuoli 13">
              <a:hlinkClick r:id="rId4" action="ppaction://hlinksldjump"/>
            </p:cNvPr>
            <p:cNvSpPr/>
            <p:nvPr userDrawn="1"/>
          </p:nvSpPr>
          <p:spPr bwMode="auto">
            <a:xfrm>
              <a:off x="5644901" y="3361472"/>
              <a:ext cx="2575742" cy="2638010"/>
            </a:xfrm>
            <a:prstGeom prst="upArrow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14" name="Tekstikehys 14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latin typeface="Calibri" pitchFamily="34" charset="0"/>
              </a:rPr>
              <a:t>© Niemi® Palvelut Oy     </a:t>
            </a:r>
            <a:r>
              <a:rPr lang="fi-FI" sz="1050" dirty="0" err="1">
                <a:latin typeface="Calibri" pitchFamily="34" charset="0"/>
              </a:rPr>
              <a:t>www.niemi.fi</a:t>
            </a:r>
            <a:endParaRPr lang="fi-FI" sz="1050" dirty="0">
              <a:latin typeface="Calibri" pitchFamily="34" charset="0"/>
            </a:endParaRPr>
          </a:p>
        </p:txBody>
      </p:sp>
      <p:sp>
        <p:nvSpPr>
          <p:cNvPr id="15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6304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latin typeface="+mn-lt"/>
            </a:endParaRPr>
          </a:p>
        </p:txBody>
      </p:sp>
      <p:pic>
        <p:nvPicPr>
          <p:cNvPr id="16" name="Picture 9" descr="C:\Documents and Settings\Jan-Erik Mandelin\Työpöytä\Juha Lehiö\Yritysilme\Nokkakärrylogo valk.gif"/>
          <p:cNvPicPr>
            <a:picLocks noChangeAspect="1" noChangeArrowheads="1"/>
          </p:cNvPicPr>
          <p:nvPr userDrawn="1"/>
        </p:nvPicPr>
        <p:blipFill>
          <a:blip r:embed="rId6" cstate="print"/>
          <a:srcRect l="11440" b="19012"/>
          <a:stretch>
            <a:fillRect/>
          </a:stretch>
        </p:blipFill>
        <p:spPr bwMode="auto">
          <a:xfrm>
            <a:off x="0" y="4494213"/>
            <a:ext cx="3124200" cy="2363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8" descr="C:\Documents and Settings\Jan-Erik Mandelin\Työpöytä\Juha Lehiö\Yritysilme\Valk 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934200" y="282575"/>
            <a:ext cx="1752600" cy="47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kstikehys 8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solidFill>
                  <a:schemeClr val="bg1"/>
                </a:solidFill>
                <a:latin typeface="Calibri" pitchFamily="34" charset="0"/>
              </a:rPr>
              <a:t>© Niemi ® Palvelut Oy     </a:t>
            </a:r>
            <a:r>
              <a:rPr lang="fi-FI" sz="1050" dirty="0" err="1">
                <a:solidFill>
                  <a:schemeClr val="bg1"/>
                </a:solidFill>
                <a:latin typeface="Calibri" pitchFamily="34" charset="0"/>
              </a:rPr>
              <a:t>www.niemi.fi</a:t>
            </a:r>
            <a:endParaRPr lang="fi-FI" sz="10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19" name="Tekstikehys 10"/>
          <p:cNvSpPr txBox="1"/>
          <p:nvPr userDrawn="1"/>
        </p:nvSpPr>
        <p:spPr>
          <a:xfrm>
            <a:off x="250825" y="333375"/>
            <a:ext cx="21971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dirty="0">
                <a:solidFill>
                  <a:schemeClr val="bg1"/>
                </a:solidFill>
                <a:latin typeface="Calibri" pitchFamily="34" charset="0"/>
              </a:rPr>
              <a:t>LUOTTAMUKSELLINEN</a:t>
            </a:r>
          </a:p>
        </p:txBody>
      </p:sp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285992"/>
            <a:ext cx="7772400" cy="114300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00800" cy="928694"/>
          </a:xfrm>
        </p:spPr>
        <p:txBody>
          <a:bodyPr>
            <a:normAutofit/>
          </a:bodyPr>
          <a:lstStyle>
            <a:lvl1pPr marL="0" indent="0" algn="ctr">
              <a:buNone/>
              <a:defRPr sz="17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12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3786207" y="4714874"/>
            <a:ext cx="4643445" cy="1857397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endParaRPr lang="fi-FI" dirty="0"/>
          </a:p>
        </p:txBody>
      </p:sp>
    </p:spTree>
  </p:cSld>
  <p:clrMapOvr>
    <a:masterClrMapping/>
  </p:clrMapOvr>
  <p:transition spd="med"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dia: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C:\Documents and Settings\juha.lehio\Työpöytä\Harmaa nokkapyörälogo.jpg"/>
          <p:cNvPicPr>
            <a:picLocks noChangeAspect="1" noChangeArrowheads="1"/>
          </p:cNvPicPr>
          <p:nvPr userDrawn="1"/>
        </p:nvPicPr>
        <p:blipFill>
          <a:blip r:embed="rId2" cstate="print"/>
          <a:srcRect l="13141" b="18469"/>
          <a:stretch>
            <a:fillRect/>
          </a:stretch>
        </p:blipFill>
        <p:spPr bwMode="auto">
          <a:xfrm>
            <a:off x="0" y="4286250"/>
            <a:ext cx="3305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9" name="Ryhmä 9"/>
          <p:cNvGrpSpPr>
            <a:grpSpLocks/>
          </p:cNvGrpSpPr>
          <p:nvPr userDrawn="1"/>
        </p:nvGrpSpPr>
        <p:grpSpPr bwMode="auto">
          <a:xfrm>
            <a:off x="0" y="0"/>
            <a:ext cx="9144000" cy="1143000"/>
            <a:chOff x="0" y="0"/>
            <a:chExt cx="9144000" cy="1143000"/>
          </a:xfrm>
        </p:grpSpPr>
        <p:sp>
          <p:nvSpPr>
            <p:cNvPr id="10" name="Rectangle 17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1143000"/>
            </a:xfrm>
            <a:prstGeom prst="rect">
              <a:avLst/>
            </a:prstGeom>
            <a:solidFill>
              <a:srgbClr val="E6304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pic>
          <p:nvPicPr>
            <p:cNvPr id="11" name="Picture 18" descr="C:\Documents and Settings\Jan-Erik Mandelin\Työpöytä\Juha Lehiö\Yritysilme\Valk logo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282575"/>
              <a:ext cx="17526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Rectangle 24"/>
            <p:cNvSpPr>
              <a:spLocks noChangeArrowheads="1"/>
            </p:cNvSpPr>
            <p:nvPr userDrawn="1"/>
          </p:nvSpPr>
          <p:spPr bwMode="auto">
            <a:xfrm>
              <a:off x="0" y="1066800"/>
              <a:ext cx="7696200" cy="3651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E63049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grpSp>
        <p:nvGrpSpPr>
          <p:cNvPr id="13" name="Ryhmä 23"/>
          <p:cNvGrpSpPr>
            <a:grpSpLocks/>
          </p:cNvGrpSpPr>
          <p:nvPr userDrawn="1"/>
        </p:nvGrpSpPr>
        <p:grpSpPr bwMode="auto">
          <a:xfrm>
            <a:off x="8572500" y="6215063"/>
            <a:ext cx="428625" cy="430212"/>
            <a:chOff x="4786314" y="2627831"/>
            <a:chExt cx="4214859" cy="4230169"/>
          </a:xfrm>
        </p:grpSpPr>
        <p:pic>
          <p:nvPicPr>
            <p:cNvPr id="14" name="Picture 12" descr="T:\Projektit\TaMa\Esitykset\Konttori&amp;Talkkari ppt aineisto\Pallopohja pun.png">
              <a:hlinkClick r:id="rId4" action="ppaction://hlinksldjump"/>
            </p:cNvPr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6314" y="2627831"/>
              <a:ext cx="4214859" cy="4230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Ylänuoli 13">
              <a:hlinkClick r:id="rId4" action="ppaction://hlinksldjump"/>
            </p:cNvPr>
            <p:cNvSpPr/>
            <p:nvPr userDrawn="1"/>
          </p:nvSpPr>
          <p:spPr bwMode="auto">
            <a:xfrm>
              <a:off x="5644901" y="3361472"/>
              <a:ext cx="2575742" cy="2638010"/>
            </a:xfrm>
            <a:prstGeom prst="upArrow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16" name="Tekstikehys 14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latin typeface="Calibri" pitchFamily="34" charset="0"/>
              </a:rPr>
              <a:t>© Niemi® Palvelut Oy     </a:t>
            </a:r>
            <a:r>
              <a:rPr lang="fi-FI" sz="1050" dirty="0" err="1">
                <a:latin typeface="Calibri" pitchFamily="34" charset="0"/>
              </a:rPr>
              <a:t>www.niemi.fi</a:t>
            </a:r>
            <a:endParaRPr lang="fi-FI" sz="1050" dirty="0">
              <a:latin typeface="Calibri" pitchFamily="34" charset="0"/>
            </a:endParaRPr>
          </a:p>
        </p:txBody>
      </p:sp>
      <p:sp>
        <p:nvSpPr>
          <p:cNvPr id="17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6304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>
              <a:latin typeface="+mn-lt"/>
            </a:endParaRPr>
          </a:p>
        </p:txBody>
      </p:sp>
      <p:sp>
        <p:nvSpPr>
          <p:cNvPr id="18" name="Tekstikehys 6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solidFill>
                  <a:schemeClr val="bg1"/>
                </a:solidFill>
                <a:latin typeface="Calibri" pitchFamily="34" charset="0"/>
              </a:rPr>
              <a:t>© Niemi® Palvelut Oy     </a:t>
            </a:r>
            <a:r>
              <a:rPr lang="fi-FI" sz="1050" dirty="0" err="1">
                <a:solidFill>
                  <a:schemeClr val="bg1"/>
                </a:solidFill>
                <a:latin typeface="Calibri" pitchFamily="34" charset="0"/>
              </a:rPr>
              <a:t>www.niemi.fi</a:t>
            </a:r>
            <a:endParaRPr lang="fi-FI" sz="1050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5" name="Otsikko 1"/>
          <p:cNvSpPr>
            <a:spLocks noGrp="1"/>
          </p:cNvSpPr>
          <p:nvPr>
            <p:ph type="ctrTitle"/>
          </p:nvPr>
        </p:nvSpPr>
        <p:spPr>
          <a:xfrm>
            <a:off x="685800" y="2285992"/>
            <a:ext cx="7772400" cy="1143008"/>
          </a:xfrm>
          <a:prstGeom prst="rect">
            <a:avLst/>
          </a:prstGeom>
        </p:spPr>
        <p:txBody>
          <a:bodyPr>
            <a:normAutofit/>
          </a:bodyPr>
          <a:lstStyle>
            <a:lvl1pPr algn="ctr">
              <a:defRPr sz="2400"/>
            </a:lvl1pPr>
          </a:lstStyle>
          <a:p>
            <a:r>
              <a:rPr lang="fi-FI" dirty="0"/>
              <a:t>Muokkaa </a:t>
            </a:r>
            <a:r>
              <a:rPr lang="fi-FI" dirty="0" err="1"/>
              <a:t>perustyyl</a:t>
            </a:r>
            <a:r>
              <a:rPr lang="fi-FI" dirty="0"/>
              <a:t>.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6" name="Alaotsikko 2"/>
          <p:cNvSpPr>
            <a:spLocks noGrp="1"/>
          </p:cNvSpPr>
          <p:nvPr>
            <p:ph type="subTitle" idx="1"/>
          </p:nvPr>
        </p:nvSpPr>
        <p:spPr>
          <a:xfrm>
            <a:off x="1357290" y="3500438"/>
            <a:ext cx="6400800" cy="928694"/>
          </a:xfrm>
        </p:spPr>
        <p:txBody>
          <a:bodyPr>
            <a:normAutofit/>
          </a:bodyPr>
          <a:lstStyle>
            <a:lvl1pPr marL="0" indent="0" algn="ctr">
              <a:buNone/>
              <a:defRPr sz="17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dirty="0"/>
              <a:t>Muokkaa alaotsikon perustyyliä </a:t>
            </a:r>
            <a:r>
              <a:rPr lang="fi-FI" dirty="0" err="1"/>
              <a:t>napsautt</a:t>
            </a:r>
            <a:r>
              <a:rPr lang="fi-FI" dirty="0"/>
              <a:t>.</a:t>
            </a:r>
          </a:p>
        </p:txBody>
      </p:sp>
      <p:sp>
        <p:nvSpPr>
          <p:cNvPr id="8" name="Tekstin paikkamerkki 11"/>
          <p:cNvSpPr>
            <a:spLocks noGrp="1"/>
          </p:cNvSpPr>
          <p:nvPr>
            <p:ph type="body" sz="quarter" idx="13"/>
          </p:nvPr>
        </p:nvSpPr>
        <p:spPr>
          <a:xfrm>
            <a:off x="3786207" y="4714874"/>
            <a:ext cx="4643445" cy="1857397"/>
          </a:xfrm>
        </p:spPr>
        <p:txBody>
          <a:bodyPr>
            <a:normAutofit/>
          </a:bodyPr>
          <a:lstStyle>
            <a:lvl1pPr algn="r">
              <a:buNone/>
              <a:defRPr sz="1400">
                <a:solidFill>
                  <a:schemeClr val="bg1"/>
                </a:solidFill>
              </a:defRPr>
            </a:lvl1pPr>
            <a:lvl2pPr>
              <a:buNone/>
              <a:defRPr/>
            </a:lvl2pPr>
            <a:lvl3pPr>
              <a:buNone/>
              <a:defRPr/>
            </a:lvl3pPr>
            <a:lvl4pPr>
              <a:buNone/>
              <a:defRPr/>
            </a:lvl4pPr>
            <a:lvl5pPr>
              <a:buNone/>
              <a:defRPr/>
            </a:lvl5pPr>
          </a:lstStyle>
          <a:p>
            <a:pPr lvl="0"/>
            <a:endParaRPr lang="fi-FI" dirty="0"/>
          </a:p>
        </p:txBody>
      </p:sp>
    </p:spTree>
  </p:cSld>
  <p:clrMapOvr>
    <a:masterClrMapping/>
  </p:clrMapOvr>
  <p:transition spd="med"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al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juha.lehio\Työpöytä\Harmaa nokkapyörälogo.jpg"/>
          <p:cNvPicPr>
            <a:picLocks noChangeAspect="1" noChangeArrowheads="1"/>
          </p:cNvPicPr>
          <p:nvPr userDrawn="1"/>
        </p:nvPicPr>
        <p:blipFill>
          <a:blip r:embed="rId2" cstate="print"/>
          <a:srcRect l="13141" b="18469"/>
          <a:stretch>
            <a:fillRect/>
          </a:stretch>
        </p:blipFill>
        <p:spPr bwMode="auto">
          <a:xfrm>
            <a:off x="0" y="4286250"/>
            <a:ext cx="3305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Ryhmä 9"/>
          <p:cNvGrpSpPr>
            <a:grpSpLocks/>
          </p:cNvGrpSpPr>
          <p:nvPr userDrawn="1"/>
        </p:nvGrpSpPr>
        <p:grpSpPr bwMode="auto">
          <a:xfrm>
            <a:off x="0" y="0"/>
            <a:ext cx="9144000" cy="1143000"/>
            <a:chOff x="0" y="0"/>
            <a:chExt cx="9144000" cy="1143000"/>
          </a:xfrm>
        </p:grpSpPr>
        <p:sp>
          <p:nvSpPr>
            <p:cNvPr id="4" name="Rectangle 17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1143000"/>
            </a:xfrm>
            <a:prstGeom prst="rect">
              <a:avLst/>
            </a:prstGeom>
            <a:solidFill>
              <a:srgbClr val="E6304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pic>
          <p:nvPicPr>
            <p:cNvPr id="5" name="Picture 18" descr="C:\Documents and Settings\Jan-Erik Mandelin\Työpöytä\Juha Lehiö\Yritysilme\Valk logo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282575"/>
              <a:ext cx="17526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6" name="Rectangle 24"/>
            <p:cNvSpPr>
              <a:spLocks noChangeArrowheads="1"/>
            </p:cNvSpPr>
            <p:nvPr userDrawn="1"/>
          </p:nvSpPr>
          <p:spPr bwMode="auto">
            <a:xfrm>
              <a:off x="0" y="1066800"/>
              <a:ext cx="7696200" cy="3651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E63049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grpSp>
        <p:nvGrpSpPr>
          <p:cNvPr id="7" name="Ryhmä 23"/>
          <p:cNvGrpSpPr>
            <a:grpSpLocks/>
          </p:cNvGrpSpPr>
          <p:nvPr userDrawn="1"/>
        </p:nvGrpSpPr>
        <p:grpSpPr bwMode="auto">
          <a:xfrm>
            <a:off x="8572500" y="6215063"/>
            <a:ext cx="428625" cy="430212"/>
            <a:chOff x="4786314" y="2627831"/>
            <a:chExt cx="4214859" cy="4230169"/>
          </a:xfrm>
        </p:grpSpPr>
        <p:pic>
          <p:nvPicPr>
            <p:cNvPr id="8" name="Picture 12" descr="T:\Projektit\TaMa\Esitykset\Konttori&amp;Talkkari ppt aineisto\Pallopohja pun.png">
              <a:hlinkClick r:id="rId4" action="ppaction://hlinksldjump"/>
            </p:cNvPr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6314" y="2627831"/>
              <a:ext cx="4214859" cy="4230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Ylänuoli 13">
              <a:hlinkClick r:id="rId4" action="ppaction://hlinksldjump"/>
            </p:cNvPr>
            <p:cNvSpPr/>
            <p:nvPr userDrawn="1"/>
          </p:nvSpPr>
          <p:spPr bwMode="auto">
            <a:xfrm>
              <a:off x="5644901" y="3361472"/>
              <a:ext cx="2575742" cy="2638010"/>
            </a:xfrm>
            <a:prstGeom prst="upArrow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10" name="Tekstikehys 14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latin typeface="Calibri" pitchFamily="34" charset="0"/>
              </a:rPr>
              <a:t>© Niemi® Palvelut Oy     </a:t>
            </a:r>
            <a:r>
              <a:rPr lang="fi-FI" sz="1050" dirty="0" err="1">
                <a:latin typeface="Calibri" pitchFamily="34" charset="0"/>
              </a:rPr>
              <a:t>www.niemi.fi</a:t>
            </a:r>
            <a:endParaRPr lang="fi-FI" sz="1050" dirty="0">
              <a:latin typeface="Calibri" pitchFamily="34" charset="0"/>
            </a:endParaRPr>
          </a:p>
        </p:txBody>
      </p:sp>
      <p:sp>
        <p:nvSpPr>
          <p:cNvPr id="11" name="Rectangle 5"/>
          <p:cNvSpPr>
            <a:spLocks noChangeArrowheads="1"/>
          </p:cNvSpPr>
          <p:nvPr userDrawn="1"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rgbClr val="E63049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fi-FI" dirty="0">
              <a:latin typeface="+mn-lt"/>
            </a:endParaRPr>
          </a:p>
        </p:txBody>
      </p:sp>
      <p:pic>
        <p:nvPicPr>
          <p:cNvPr id="12" name="Picture 2" descr="T:\Markkinointi\Kuvamateriaalia\Logot\LTA logot\LTA png\NIEMI Kuluttajapalvelut nega.png"/>
          <p:cNvPicPr>
            <a:picLocks noChangeAspect="1" noChangeArrowheads="1"/>
          </p:cNvPicPr>
          <p:nvPr userDrawn="1"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566863" y="2852738"/>
            <a:ext cx="265112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Picture 3" descr="T:\Markkinointi\Kuvamateriaalia\Logot\LTA logot\LTA png\NIEMI Logistiikkapalvelut nega.png"/>
          <p:cNvPicPr>
            <a:picLocks noChangeAspect="1" noChangeArrowheads="1"/>
          </p:cNvPicPr>
          <p:nvPr userDrawn="1"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566863" y="4149725"/>
            <a:ext cx="27733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5" descr="T:\Markkinointi\Kuvamateriaalia\Logot\LTA logot\LTA png\NIEMI Ulkomaanpalvelut nega.png"/>
          <p:cNvPicPr>
            <a:picLocks noChangeAspect="1" noChangeArrowheads="1"/>
          </p:cNvPicPr>
          <p:nvPr userDrawn="1"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4951413" y="2852738"/>
            <a:ext cx="2860675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6" descr="T:\Markkinointi\Kuvamateriaalia\Logot\LTA logot\LTA png\NIEMI Yrityspalvelut nega.png"/>
          <p:cNvPicPr>
            <a:picLocks noChangeAspect="1" noChangeArrowheads="1"/>
          </p:cNvPicPr>
          <p:nvPr userDrawn="1"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4951413" y="981075"/>
            <a:ext cx="2351087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ekstikehys 20"/>
          <p:cNvSpPr txBox="1"/>
          <p:nvPr userDrawn="1"/>
        </p:nvSpPr>
        <p:spPr>
          <a:xfrm>
            <a:off x="5219700" y="1196975"/>
            <a:ext cx="2736850" cy="14001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Yritysmuutot ja oheispalvelut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Niemen </a:t>
            </a:r>
            <a:r>
              <a:rPr lang="fi-FI" sz="1200" b="1" i="1" dirty="0" err="1">
                <a:solidFill>
                  <a:schemeClr val="bg1"/>
                </a:solidFill>
                <a:latin typeface="Calibri" pitchFamily="34" charset="0"/>
              </a:rPr>
              <a:t>Konttori™</a:t>
            </a:r>
            <a:endParaRPr lang="fi-FI" sz="1200" b="1" i="1" dirty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Niemen </a:t>
            </a:r>
            <a:r>
              <a:rPr lang="fi-FI" sz="1200" b="1" i="1" dirty="0" err="1">
                <a:solidFill>
                  <a:schemeClr val="bg1"/>
                </a:solidFill>
                <a:latin typeface="Calibri" pitchFamily="34" charset="0"/>
              </a:rPr>
              <a:t>Talkkari™</a:t>
            </a:r>
            <a:endParaRPr lang="fi-FI" sz="1200" b="1" i="1" dirty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Muuttopäällikkö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Tila- ja kalustesuunnitelmat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endParaRPr lang="fi-FI" sz="12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pic>
        <p:nvPicPr>
          <p:cNvPr id="17" name="Picture 4" descr="T:\Markkinointi\Kuvamateriaalia\Logot\LTA logot\LTA png\NIEMI Messupalvelut nega.png"/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951413" y="4149725"/>
            <a:ext cx="2417762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Tekstikehys 22"/>
          <p:cNvSpPr txBox="1"/>
          <p:nvPr userDrawn="1"/>
        </p:nvSpPr>
        <p:spPr>
          <a:xfrm>
            <a:off x="5219700" y="4340225"/>
            <a:ext cx="2736850" cy="528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Messupalvelut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Tapahtumapalvelut</a:t>
            </a:r>
          </a:p>
        </p:txBody>
      </p:sp>
      <p:pic>
        <p:nvPicPr>
          <p:cNvPr id="19" name="Picture 18" descr="C:\Documents and Settings\Jan-Erik Mandelin\Työpöytä\Juha Lehiö\Yritysilme\Valk logo.png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47813" y="908050"/>
            <a:ext cx="1579562" cy="433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" name="Tekstikehys 25"/>
          <p:cNvSpPr txBox="1"/>
          <p:nvPr userDrawn="1"/>
        </p:nvSpPr>
        <p:spPr>
          <a:xfrm>
            <a:off x="1763713" y="1316038"/>
            <a:ext cx="2808287" cy="746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cs typeface="Arial"/>
                <a:hlinkClick r:id="rId4" action="ppaction://hlinksldjump"/>
              </a:rPr>
              <a:t>» </a:t>
            </a: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hlinkClick r:id="rId4" action="ppaction://hlinksldjump"/>
              </a:rPr>
              <a:t>Yritysesittely</a:t>
            </a:r>
            <a:endParaRPr lang="fi-FI" sz="1200" b="1" i="1" dirty="0">
              <a:solidFill>
                <a:schemeClr val="bg1"/>
              </a:solidFill>
              <a:latin typeface="Calibri" pitchFamily="34" charset="0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Muuttovälineet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Varastointi</a:t>
            </a:r>
          </a:p>
        </p:txBody>
      </p:sp>
      <p:sp>
        <p:nvSpPr>
          <p:cNvPr id="21" name="Tekstikehys 19"/>
          <p:cNvSpPr txBox="1"/>
          <p:nvPr userDrawn="1"/>
        </p:nvSpPr>
        <p:spPr>
          <a:xfrm>
            <a:off x="1835150" y="3044825"/>
            <a:ext cx="2808288" cy="528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cs typeface="Arial"/>
              </a:rPr>
              <a:t>» </a:t>
            </a: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Kotimuutot ja oheispalvelut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</a:t>
            </a:r>
            <a:r>
              <a:rPr lang="fi-FI" sz="1200" b="1" i="1" dirty="0" err="1">
                <a:solidFill>
                  <a:schemeClr val="bg1"/>
                </a:solidFill>
                <a:latin typeface="Calibri" pitchFamily="34" charset="0"/>
              </a:rPr>
              <a:t>JoustoMuutto™</a:t>
            </a:r>
            <a:endParaRPr lang="fi-FI" sz="1200" b="1" i="1" dirty="0">
              <a:solidFill>
                <a:schemeClr val="bg1"/>
              </a:solidFill>
              <a:latin typeface="Calibri" pitchFamily="34" charset="0"/>
            </a:endParaRPr>
          </a:p>
        </p:txBody>
      </p:sp>
      <p:sp>
        <p:nvSpPr>
          <p:cNvPr id="22" name="Tekstikehys 23"/>
          <p:cNvSpPr txBox="1"/>
          <p:nvPr userDrawn="1"/>
        </p:nvSpPr>
        <p:spPr>
          <a:xfrm>
            <a:off x="5219700" y="3043238"/>
            <a:ext cx="2808288" cy="746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cs typeface="Arial"/>
              </a:rPr>
              <a:t>» </a:t>
            </a: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Ulkomaanmuutot ja oheispalvelut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Kuriiripalvelut</a:t>
            </a: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» Kansainvälinen verkosto</a:t>
            </a:r>
          </a:p>
        </p:txBody>
      </p:sp>
      <p:sp>
        <p:nvSpPr>
          <p:cNvPr id="23" name="Tekstikehys 26"/>
          <p:cNvSpPr txBox="1"/>
          <p:nvPr userDrawn="1"/>
        </p:nvSpPr>
        <p:spPr>
          <a:xfrm>
            <a:off x="1835150" y="4340225"/>
            <a:ext cx="2808288" cy="5286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cs typeface="Arial"/>
              </a:rPr>
              <a:t>» Logistiikan </a:t>
            </a:r>
            <a:r>
              <a:rPr lang="fi-FI" sz="1200" b="1" i="1" dirty="0" err="1">
                <a:solidFill>
                  <a:schemeClr val="bg1"/>
                </a:solidFill>
                <a:latin typeface="Calibri" pitchFamily="34" charset="0"/>
                <a:cs typeface="Arial"/>
              </a:rPr>
              <a:t>ulkoistaminen</a:t>
            </a:r>
            <a:endParaRPr lang="fi-FI" sz="1200" b="1" i="1" dirty="0">
              <a:solidFill>
                <a:schemeClr val="bg1"/>
              </a:solidFill>
              <a:latin typeface="Calibri" pitchFamily="34" charset="0"/>
              <a:cs typeface="Arial"/>
            </a:endParaRPr>
          </a:p>
          <a:p>
            <a:pPr fontAlgn="auto">
              <a:lnSpc>
                <a:spcPts val="17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  <a:cs typeface="Arial"/>
              </a:rPr>
              <a:t>» </a:t>
            </a:r>
            <a:r>
              <a:rPr lang="fi-FI" sz="1200" b="1" i="1" dirty="0">
                <a:solidFill>
                  <a:schemeClr val="bg1"/>
                </a:solidFill>
                <a:latin typeface="Calibri" pitchFamily="34" charset="0"/>
              </a:rPr>
              <a:t>Kalustelogistiikka</a:t>
            </a:r>
          </a:p>
        </p:txBody>
      </p:sp>
      <p:sp>
        <p:nvSpPr>
          <p:cNvPr id="24" name="Tekstikehys 15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solidFill>
                  <a:schemeClr val="bg1"/>
                </a:solidFill>
                <a:latin typeface="Calibri" pitchFamily="34" charset="0"/>
              </a:rPr>
              <a:t>© Niemi® Palvelut Oy     </a:t>
            </a:r>
            <a:r>
              <a:rPr lang="fi-FI" sz="1050" dirty="0" err="1">
                <a:solidFill>
                  <a:schemeClr val="bg1"/>
                </a:solidFill>
                <a:latin typeface="Calibri" pitchFamily="34" charset="0"/>
              </a:rPr>
              <a:t>www.niemi.fi</a:t>
            </a:r>
            <a:endParaRPr lang="fi-FI" sz="1050" dirty="0">
              <a:solidFill>
                <a:schemeClr val="bg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med"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tsikko ja tyhjätil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C:\Documents and Settings\juha.lehio\Työpöytä\Harmaa nokkapyörälogo.jpg"/>
          <p:cNvPicPr>
            <a:picLocks noChangeAspect="1" noChangeArrowheads="1"/>
          </p:cNvPicPr>
          <p:nvPr userDrawn="1"/>
        </p:nvPicPr>
        <p:blipFill>
          <a:blip r:embed="rId2" cstate="print"/>
          <a:srcRect l="13141" b="18469"/>
          <a:stretch>
            <a:fillRect/>
          </a:stretch>
        </p:blipFill>
        <p:spPr bwMode="auto">
          <a:xfrm>
            <a:off x="0" y="4286250"/>
            <a:ext cx="3305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4" name="Ryhmä 9"/>
          <p:cNvGrpSpPr>
            <a:grpSpLocks/>
          </p:cNvGrpSpPr>
          <p:nvPr userDrawn="1"/>
        </p:nvGrpSpPr>
        <p:grpSpPr bwMode="auto">
          <a:xfrm>
            <a:off x="0" y="0"/>
            <a:ext cx="9144000" cy="1143000"/>
            <a:chOff x="0" y="0"/>
            <a:chExt cx="9144000" cy="1143000"/>
          </a:xfrm>
        </p:grpSpPr>
        <p:sp>
          <p:nvSpPr>
            <p:cNvPr id="5" name="Rectangle 17"/>
            <p:cNvSpPr>
              <a:spLocks noChangeArrowheads="1"/>
            </p:cNvSpPr>
            <p:nvPr userDrawn="1"/>
          </p:nvSpPr>
          <p:spPr bwMode="auto">
            <a:xfrm>
              <a:off x="0" y="0"/>
              <a:ext cx="9144000" cy="1143000"/>
            </a:xfrm>
            <a:prstGeom prst="rect">
              <a:avLst/>
            </a:prstGeom>
            <a:solidFill>
              <a:srgbClr val="E63049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  <p:pic>
          <p:nvPicPr>
            <p:cNvPr id="6" name="Picture 18" descr="C:\Documents and Settings\Jan-Erik Mandelin\Työpöytä\Juha Lehiö\Yritysilme\Valk logo.png"/>
            <p:cNvPicPr>
              <a:picLocks noChangeAspect="1" noChangeArrowheads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934200" y="282575"/>
              <a:ext cx="1752600" cy="4794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7" name="Rectangle 24"/>
            <p:cNvSpPr>
              <a:spLocks noChangeArrowheads="1"/>
            </p:cNvSpPr>
            <p:nvPr userDrawn="1"/>
          </p:nvSpPr>
          <p:spPr bwMode="auto">
            <a:xfrm>
              <a:off x="0" y="1066800"/>
              <a:ext cx="7696200" cy="36513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rgbClr val="E63049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grpSp>
        <p:nvGrpSpPr>
          <p:cNvPr id="8" name="Ryhmä 23"/>
          <p:cNvGrpSpPr>
            <a:grpSpLocks/>
          </p:cNvGrpSpPr>
          <p:nvPr userDrawn="1"/>
        </p:nvGrpSpPr>
        <p:grpSpPr bwMode="auto">
          <a:xfrm>
            <a:off x="8572500" y="6215063"/>
            <a:ext cx="428625" cy="430212"/>
            <a:chOff x="4786314" y="2627831"/>
            <a:chExt cx="4214859" cy="4230169"/>
          </a:xfrm>
        </p:grpSpPr>
        <p:pic>
          <p:nvPicPr>
            <p:cNvPr id="9" name="Picture 12" descr="T:\Projektit\TaMa\Esitykset\Konttori&amp;Talkkari ppt aineisto\Pallopohja pun.png">
              <a:hlinkClick r:id="rId4" action="ppaction://hlinksldjump"/>
            </p:cNvPr>
            <p:cNvPicPr>
              <a:picLocks noChangeAspect="1" noChangeArrowheads="1"/>
            </p:cNvPicPr>
            <p:nvPr userDrawn="1"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4786314" y="2627831"/>
              <a:ext cx="4214859" cy="423016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" name="Ylänuoli 13">
              <a:hlinkClick r:id="rId4" action="ppaction://hlinksldjump"/>
            </p:cNvPr>
            <p:cNvSpPr/>
            <p:nvPr userDrawn="1"/>
          </p:nvSpPr>
          <p:spPr bwMode="auto">
            <a:xfrm>
              <a:off x="5644901" y="3361472"/>
              <a:ext cx="2575742" cy="2638010"/>
            </a:xfrm>
            <a:prstGeom prst="upArrow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fi-FI">
                <a:latin typeface="+mn-lt"/>
              </a:endParaRPr>
            </a:p>
          </p:txBody>
        </p:sp>
      </p:grpSp>
      <p:sp>
        <p:nvSpPr>
          <p:cNvPr id="11" name="Tekstikehys 14"/>
          <p:cNvSpPr txBox="1"/>
          <p:nvPr userDrawn="1"/>
        </p:nvSpPr>
        <p:spPr>
          <a:xfrm>
            <a:off x="0" y="6596063"/>
            <a:ext cx="9144000" cy="26193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fi-FI" sz="1050" dirty="0">
                <a:latin typeface="Calibri" pitchFamily="34" charset="0"/>
              </a:rPr>
              <a:t>© Niemi® Palvelut Oy     </a:t>
            </a:r>
            <a:r>
              <a:rPr lang="fi-FI" sz="1050" dirty="0" err="1">
                <a:latin typeface="Calibri" pitchFamily="34" charset="0"/>
              </a:rPr>
              <a:t>www.niemi.fi</a:t>
            </a:r>
            <a:endParaRPr lang="fi-FI" sz="1050" dirty="0">
              <a:latin typeface="Calibri" pitchFamily="34" charset="0"/>
            </a:endParaRPr>
          </a:p>
        </p:txBody>
      </p:sp>
      <p:pic>
        <p:nvPicPr>
          <p:cNvPr id="12" name="Picture 2" descr="C:\Documents and Settings\juha.lehio\Työpöytä\Harmaa nokkapyörälogo.jpg"/>
          <p:cNvPicPr>
            <a:picLocks noChangeAspect="1" noChangeArrowheads="1"/>
          </p:cNvPicPr>
          <p:nvPr userDrawn="1"/>
        </p:nvPicPr>
        <p:blipFill>
          <a:blip r:embed="rId2" cstate="print"/>
          <a:srcRect l="13141" b="18469"/>
          <a:stretch>
            <a:fillRect/>
          </a:stretch>
        </p:blipFill>
        <p:spPr bwMode="auto">
          <a:xfrm>
            <a:off x="0" y="4286250"/>
            <a:ext cx="3305175" cy="2571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" name="Otsikon paikkamerkki 11"/>
          <p:cNvSpPr>
            <a:spLocks noGrp="1"/>
          </p:cNvSpPr>
          <p:nvPr>
            <p:ph type="title"/>
          </p:nvPr>
        </p:nvSpPr>
        <p:spPr>
          <a:xfrm>
            <a:off x="457200" y="142852"/>
            <a:ext cx="6186502" cy="857256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r>
              <a:rPr lang="fi-FI"/>
              <a:t>Muokkaa perustyyl. napsautt.</a:t>
            </a:r>
          </a:p>
        </p:txBody>
      </p:sp>
    </p:spTree>
  </p:cSld>
  <p:clrMapOvr>
    <a:masterClrMapping/>
  </p:clrMapOvr>
  <p:transition spd="med">
    <p:fad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5" name="Tekstin paikkamerkki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27656" name="Otsikon paikkamerkki 11"/>
          <p:cNvSpPr>
            <a:spLocks noGrp="1"/>
          </p:cNvSpPr>
          <p:nvPr>
            <p:ph type="title"/>
          </p:nvPr>
        </p:nvSpPr>
        <p:spPr bwMode="auto">
          <a:xfrm>
            <a:off x="457200" y="142875"/>
            <a:ext cx="6186488" cy="857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/>
              <a:t>Muokkaa perustyyl. napsautt.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</p:sldLayoutIdLst>
  <p:transition spd="med">
    <p:fade/>
  </p:transition>
  <p:txStyles>
    <p:titleStyle>
      <a:lvl1pPr algn="l" rtl="0" fontAlgn="base">
        <a:lnSpc>
          <a:spcPts val="2000"/>
        </a:lnSpc>
        <a:spcBef>
          <a:spcPct val="0"/>
        </a:spcBef>
        <a:spcAft>
          <a:spcPct val="0"/>
        </a:spcAft>
        <a:defRPr sz="22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2pPr>
      <a:lvl3pPr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3pPr>
      <a:lvl4pPr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4pPr>
      <a:lvl5pPr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5pPr>
      <a:lvl6pPr marL="457200"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6pPr>
      <a:lvl7pPr marL="914400"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7pPr>
      <a:lvl8pPr marL="1371600"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8pPr>
      <a:lvl9pPr marL="1828800" algn="l" rtl="0" fontAlgn="base">
        <a:lnSpc>
          <a:spcPts val="2000"/>
        </a:lnSpc>
        <a:spcBef>
          <a:spcPct val="0"/>
        </a:spcBef>
        <a:spcAft>
          <a:spcPct val="0"/>
        </a:spcAft>
        <a:defRPr sz="2200" b="1">
          <a:solidFill>
            <a:schemeClr val="bg1"/>
          </a:solidFill>
          <a:latin typeface="Calibri" pitchFamily="34" charset="0"/>
          <a:cs typeface="Arial" charset="0"/>
        </a:defRPr>
      </a:lvl9pPr>
    </p:titleStyle>
    <p:bodyStyle>
      <a:lvl1pPr marL="266700" indent="-266700" algn="l" rtl="0" fontAlgn="base">
        <a:spcBef>
          <a:spcPct val="20000"/>
        </a:spcBef>
        <a:spcAft>
          <a:spcPct val="0"/>
        </a:spcAft>
        <a:buClr>
          <a:srgbClr val="E63049"/>
        </a:buClr>
        <a:buSzPct val="100000"/>
        <a:buFont typeface="Wingdings 2" pitchFamily="18" charset="2"/>
        <a:buChar char=""/>
        <a:defRPr sz="1700" kern="1200">
          <a:solidFill>
            <a:schemeClr val="tx2"/>
          </a:solidFill>
          <a:latin typeface="+mn-lt"/>
          <a:ea typeface="+mn-ea"/>
          <a:cs typeface="+mn-cs"/>
        </a:defRPr>
      </a:lvl1pPr>
      <a:lvl2pPr marL="534988" indent="-179388" algn="l" rtl="0" fontAlgn="base">
        <a:spcBef>
          <a:spcPct val="0"/>
        </a:spcBef>
        <a:spcAft>
          <a:spcPct val="0"/>
        </a:spcAft>
        <a:buClr>
          <a:srgbClr val="E63049"/>
        </a:buClr>
        <a:buFont typeface="Britannic Bold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728663" indent="-180975" algn="l" rtl="0" fontAlgn="base">
        <a:spcBef>
          <a:spcPct val="0"/>
        </a:spcBef>
        <a:spcAft>
          <a:spcPct val="0"/>
        </a:spcAft>
        <a:buClr>
          <a:srgbClr val="E63049"/>
        </a:buClr>
        <a:buFont typeface="Wingdings 2" pitchFamily="18" charset="2"/>
        <a:buChar char=""/>
        <a:defRPr sz="1600" kern="1200">
          <a:solidFill>
            <a:schemeClr val="tx2"/>
          </a:solidFill>
          <a:latin typeface="+mn-lt"/>
          <a:ea typeface="+mn-ea"/>
          <a:cs typeface="+mn-cs"/>
        </a:defRPr>
      </a:lvl3pPr>
      <a:lvl4pPr marL="901700" indent="-185738" algn="l" defTabSz="901700" rtl="0" fontAlgn="base">
        <a:spcBef>
          <a:spcPct val="0"/>
        </a:spcBef>
        <a:spcAft>
          <a:spcPct val="0"/>
        </a:spcAft>
        <a:buClr>
          <a:srgbClr val="E63049"/>
        </a:buClr>
        <a:buFont typeface="Arial" charset="0"/>
        <a:buChar char="–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073150" indent="-179388" algn="l" rtl="0" fontAlgn="base">
        <a:spcBef>
          <a:spcPct val="0"/>
        </a:spcBef>
        <a:spcAft>
          <a:spcPct val="0"/>
        </a:spcAft>
        <a:buClr>
          <a:srgbClr val="E63049"/>
        </a:buClr>
        <a:buFont typeface="Arial" charset="0"/>
        <a:buChar char="-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1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Otsikko 1"/>
          <p:cNvSpPr>
            <a:spLocks noGrp="1"/>
          </p:cNvSpPr>
          <p:nvPr>
            <p:ph type="ctrTitle"/>
          </p:nvPr>
        </p:nvSpPr>
        <p:spPr>
          <a:xfrm>
            <a:off x="685800" y="1124744"/>
            <a:ext cx="7772400" cy="2088232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NIEMI PALVELUT OY ja SAMK</a:t>
            </a:r>
            <a:br>
              <a:rPr lang="fi-FI" dirty="0">
                <a:cs typeface="Arial" charset="0"/>
              </a:rPr>
            </a:br>
            <a:br>
              <a:rPr lang="fi-FI" dirty="0">
                <a:cs typeface="Arial" charset="0"/>
              </a:rPr>
            </a:br>
            <a:r>
              <a:rPr lang="fi-FI" dirty="0">
                <a:cs typeface="Arial" charset="0"/>
              </a:rPr>
              <a:t> MUUTTO-OHJE</a:t>
            </a:r>
            <a:br>
              <a:rPr lang="fi-FI" dirty="0">
                <a:cs typeface="Arial" charset="0"/>
              </a:rPr>
            </a:br>
            <a:br>
              <a:rPr lang="fi-FI" dirty="0">
                <a:cs typeface="Arial" charset="0"/>
              </a:rPr>
            </a:br>
            <a:r>
              <a:rPr lang="fi-FI" dirty="0">
                <a:cs typeface="Arial" charset="0"/>
              </a:rPr>
              <a:t> henkilökunnan kolmelle muuttolaatikolle, työtuoleille ja näytöille 24.3.2017</a:t>
            </a:r>
            <a:br>
              <a:rPr lang="fi-FI" dirty="0">
                <a:cs typeface="Arial" charset="0"/>
              </a:rPr>
            </a:br>
            <a:endParaRPr lang="fi-FI" dirty="0">
              <a:cs typeface="Arial" charset="0"/>
            </a:endParaRPr>
          </a:p>
        </p:txBody>
      </p:sp>
      <p:sp>
        <p:nvSpPr>
          <p:cNvPr id="10242" name="Alaotsikko 2"/>
          <p:cNvSpPr>
            <a:spLocks noGrp="1"/>
          </p:cNvSpPr>
          <p:nvPr>
            <p:ph type="subTitle" idx="1"/>
          </p:nvPr>
        </p:nvSpPr>
        <p:spPr>
          <a:xfrm>
            <a:off x="1331640" y="2996952"/>
            <a:ext cx="6400800" cy="928687"/>
          </a:xfrm>
        </p:spPr>
        <p:txBody>
          <a:bodyPr>
            <a:normAutofit fontScale="92500" lnSpcReduction="20000"/>
          </a:bodyPr>
          <a:lstStyle/>
          <a:p>
            <a:endParaRPr lang="fi-FI" sz="3200" dirty="0">
              <a:cs typeface="Arial" charset="0"/>
            </a:endParaRPr>
          </a:p>
          <a:p>
            <a:r>
              <a:rPr lang="fi-FI" sz="3200" dirty="0">
                <a:cs typeface="Arial" charset="0"/>
              </a:rPr>
              <a:t>SAMK-kampus Pori</a:t>
            </a:r>
          </a:p>
        </p:txBody>
      </p:sp>
      <p:sp>
        <p:nvSpPr>
          <p:cNvPr id="10243" name="Tekstin paikkamerkki 3"/>
          <p:cNvSpPr>
            <a:spLocks noGrp="1"/>
          </p:cNvSpPr>
          <p:nvPr>
            <p:ph type="body" sz="quarter" idx="13"/>
          </p:nvPr>
        </p:nvSpPr>
        <p:spPr>
          <a:xfrm>
            <a:off x="3786188" y="4714875"/>
            <a:ext cx="4643437" cy="1857375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 </a:t>
            </a:r>
          </a:p>
        </p:txBody>
      </p:sp>
    </p:spTree>
  </p:cSld>
  <p:clrMapOvr>
    <a:masterClrMapping/>
  </p:clrMapOvr>
  <p:transition spd="med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Muuton aikataulusta</a:t>
            </a:r>
          </a:p>
        </p:txBody>
      </p:sp>
      <p:sp>
        <p:nvSpPr>
          <p:cNvPr id="4" name="Tekstiruutu 3"/>
          <p:cNvSpPr txBox="1"/>
          <p:nvPr/>
        </p:nvSpPr>
        <p:spPr>
          <a:xfrm>
            <a:off x="457200" y="1268760"/>
            <a:ext cx="836327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Muuttolaatikoita 3 kpl/ työntekijä jaetaan</a:t>
            </a:r>
          </a:p>
          <a:p>
            <a:r>
              <a:rPr lang="fi-FI" dirty="0"/>
              <a:t>Tiilimäellä </a:t>
            </a:r>
            <a:r>
              <a:rPr lang="fi-FI"/>
              <a:t>ja Tiedepuistossa </a:t>
            </a:r>
            <a:r>
              <a:rPr lang="fi-FI" dirty="0"/>
              <a:t>5.4. alkaen</a:t>
            </a:r>
          </a:p>
          <a:p>
            <a:endParaRPr lang="fi-FI" dirty="0"/>
          </a:p>
          <a:p>
            <a:r>
              <a:rPr lang="fi-FI" dirty="0"/>
              <a:t>Samaan aikaan annetaan muuttotarrat.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r>
              <a:rPr lang="fi-FI" dirty="0"/>
              <a:t>Muuttolaatikoita ja muuttotarroja jaetaan tiimien muuttovastaaville ns. yhteisiä tavaroita varten välittömästi.</a:t>
            </a:r>
          </a:p>
          <a:p>
            <a:endParaRPr lang="fi-FI" dirty="0"/>
          </a:p>
          <a:p>
            <a:r>
              <a:rPr lang="fi-FI" dirty="0"/>
              <a:t>Tiimien muutto uudelle kampukselle tapahtuu 8.5.- 22.5. välisenä aikana. Ensin muuttavat opintoasiaintoimisto, KV-toimisto ja </a:t>
            </a:r>
            <a:r>
              <a:rPr lang="fi-FI" dirty="0" err="1"/>
              <a:t>helpdesk</a:t>
            </a:r>
            <a:r>
              <a:rPr lang="fi-FI" dirty="0"/>
              <a:t>. Tarkemmat tiimikohtaiset muuttopäivät annetaan huhtikuun toisella viikolla.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6" name="Tekstiruutu 5"/>
          <p:cNvSpPr txBox="1"/>
          <p:nvPr/>
        </p:nvSpPr>
        <p:spPr>
          <a:xfrm>
            <a:off x="6156176" y="1268760"/>
            <a:ext cx="2808312" cy="28931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fi-FI" sz="1400" dirty="0">
                <a:solidFill>
                  <a:srgbClr val="000000"/>
                </a:solidFill>
                <a:highlight>
                  <a:srgbClr val="FFFF00"/>
                </a:highlight>
              </a:rPr>
              <a:t>Muuttolaatikot pitää olla pakattuna ja tarroitettuna</a:t>
            </a:r>
          </a:p>
          <a:p>
            <a:pPr lvl="0"/>
            <a:r>
              <a:rPr lang="fi-FI" sz="1400" dirty="0">
                <a:solidFill>
                  <a:srgbClr val="000000"/>
                </a:solidFill>
                <a:highlight>
                  <a:srgbClr val="FFFF00"/>
                </a:highlight>
              </a:rPr>
              <a:t>Tiilimäellä viimeistään 8.5.</a:t>
            </a:r>
          </a:p>
          <a:p>
            <a:pPr lvl="0"/>
            <a:r>
              <a:rPr lang="fi-FI" sz="1400" dirty="0">
                <a:solidFill>
                  <a:srgbClr val="000000"/>
                </a:solidFill>
                <a:highlight>
                  <a:srgbClr val="FFFF00"/>
                </a:highlight>
              </a:rPr>
              <a:t>Tiedepuistossa viimeistään 5.5.</a:t>
            </a:r>
          </a:p>
          <a:p>
            <a:pPr lvl="0"/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>
              <a:lnSpc>
                <a:spcPct val="80000"/>
              </a:lnSpc>
              <a:buNone/>
            </a:pPr>
            <a:r>
              <a:rPr lang="fi-FI" sz="1400" dirty="0">
                <a:highlight>
                  <a:srgbClr val="FFFF00"/>
                </a:highlight>
                <a:cs typeface="Arial" charset="0"/>
              </a:rPr>
              <a:t>Työtuolit pitää olla merkittynä sekä  Tiilimäellä että Tiedepuistossa </a:t>
            </a:r>
          </a:p>
          <a:p>
            <a:pPr>
              <a:lnSpc>
                <a:spcPct val="80000"/>
              </a:lnSpc>
              <a:buNone/>
            </a:pPr>
            <a:r>
              <a:rPr lang="fi-FI" sz="1400" dirty="0">
                <a:highlight>
                  <a:srgbClr val="FFFF00"/>
                </a:highlight>
                <a:cs typeface="Arial" charset="0"/>
              </a:rPr>
              <a:t>mahdollisimman pian, viimeistään 31.3.</a:t>
            </a:r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lvl="0"/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lvl="0"/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lvl="0"/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  <a:p>
            <a:pPr lvl="0"/>
            <a:endParaRPr lang="fi-FI" sz="1400" dirty="0">
              <a:solidFill>
                <a:srgbClr val="000000"/>
              </a:solidFill>
              <a:highlight>
                <a:srgbClr val="FF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981382022"/>
      </p:ext>
    </p:extLst>
  </p:cSld>
  <p:clrMapOvr>
    <a:masterClrMapping/>
  </p:clrMapOvr>
  <p:transition spd="med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Otsikko 1"/>
          <p:cNvSpPr>
            <a:spLocks noGrp="1"/>
          </p:cNvSpPr>
          <p:nvPr>
            <p:ph type="title"/>
          </p:nvPr>
        </p:nvSpPr>
        <p:spPr>
          <a:xfrm>
            <a:off x="457200" y="142875"/>
            <a:ext cx="6186488" cy="857250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Muuttotarrat</a:t>
            </a:r>
          </a:p>
        </p:txBody>
      </p:sp>
      <p:sp>
        <p:nvSpPr>
          <p:cNvPr id="7" name="Rectangle 5"/>
          <p:cNvSpPr txBox="1">
            <a:spLocks noChangeArrowheads="1"/>
          </p:cNvSpPr>
          <p:nvPr/>
        </p:nvSpPr>
        <p:spPr bwMode="auto">
          <a:xfrm>
            <a:off x="1143000" y="1357313"/>
            <a:ext cx="3143250" cy="500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algn="ctr" fontAlgn="auto">
              <a:spcBef>
                <a:spcPct val="20000"/>
              </a:spcBef>
              <a:spcAft>
                <a:spcPts val="0"/>
              </a:spcAft>
              <a:buClr>
                <a:srgbClr val="E63049"/>
              </a:buClr>
              <a:defRPr/>
            </a:pPr>
            <a:endParaRPr lang="fi-FI" sz="1500" b="1" kern="0" dirty="0">
              <a:solidFill>
                <a:srgbClr val="E63049"/>
              </a:solidFill>
              <a:latin typeface="+mn-lt"/>
            </a:endParaRPr>
          </a:p>
        </p:txBody>
      </p:sp>
      <p:sp>
        <p:nvSpPr>
          <p:cNvPr id="8" name="Rectangle 5"/>
          <p:cNvSpPr txBox="1">
            <a:spLocks noChangeArrowheads="1"/>
          </p:cNvSpPr>
          <p:nvPr/>
        </p:nvSpPr>
        <p:spPr bwMode="auto">
          <a:xfrm>
            <a:off x="2437606" y="4286250"/>
            <a:ext cx="1643063" cy="428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algn="ctr" fontAlgn="auto">
              <a:spcBef>
                <a:spcPct val="20000"/>
              </a:spcBef>
              <a:spcAft>
                <a:spcPts val="0"/>
              </a:spcAft>
              <a:buClr>
                <a:srgbClr val="E63049"/>
              </a:buClr>
              <a:defRPr/>
            </a:pPr>
            <a:endParaRPr lang="fi-FI" sz="1500" b="1" kern="0" dirty="0">
              <a:solidFill>
                <a:srgbClr val="E63049"/>
              </a:solidFill>
              <a:latin typeface="+mn-lt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 bwMode="auto">
          <a:xfrm>
            <a:off x="1473199" y="1500188"/>
            <a:ext cx="3571875" cy="357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algn="ctr" fontAlgn="auto">
              <a:spcBef>
                <a:spcPct val="20000"/>
              </a:spcBef>
              <a:spcAft>
                <a:spcPts val="0"/>
              </a:spcAft>
              <a:buClr>
                <a:srgbClr val="E63049"/>
              </a:buClr>
              <a:defRPr/>
            </a:pPr>
            <a:endParaRPr lang="fi-FI" sz="1500" b="1" kern="0" dirty="0">
              <a:solidFill>
                <a:srgbClr val="E63049"/>
              </a:solidFill>
              <a:latin typeface="+mn-lt"/>
            </a:endParaRPr>
          </a:p>
        </p:txBody>
      </p:sp>
      <p:sp>
        <p:nvSpPr>
          <p:cNvPr id="14" name="Rectangle 5"/>
          <p:cNvSpPr txBox="1">
            <a:spLocks noChangeArrowheads="1"/>
          </p:cNvSpPr>
          <p:nvPr/>
        </p:nvSpPr>
        <p:spPr bwMode="auto">
          <a:xfrm>
            <a:off x="4696619" y="4286250"/>
            <a:ext cx="2643187" cy="357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180975" indent="-180975" algn="ctr" fontAlgn="auto">
              <a:spcBef>
                <a:spcPct val="20000"/>
              </a:spcBef>
              <a:spcAft>
                <a:spcPts val="0"/>
              </a:spcAft>
              <a:buClr>
                <a:srgbClr val="E63049"/>
              </a:buClr>
              <a:defRPr/>
            </a:pPr>
            <a:endParaRPr lang="fi-FI" sz="1500" b="1" kern="0" dirty="0">
              <a:solidFill>
                <a:srgbClr val="E63049"/>
              </a:solidFill>
              <a:latin typeface="+mn-lt"/>
            </a:endParaRPr>
          </a:p>
        </p:txBody>
      </p:sp>
      <p:sp>
        <p:nvSpPr>
          <p:cNvPr id="3" name="Tekstiruutu 2"/>
          <p:cNvSpPr txBox="1"/>
          <p:nvPr/>
        </p:nvSpPr>
        <p:spPr>
          <a:xfrm>
            <a:off x="451371" y="1357313"/>
            <a:ext cx="4245247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Muuttotarroja on kuutta eri väriä. Jokaiselle kerrokselle on oma väri.</a:t>
            </a:r>
          </a:p>
          <a:p>
            <a:r>
              <a:rPr lang="fi-FI" dirty="0"/>
              <a:t>Ohessa kerrosvärit.</a:t>
            </a:r>
          </a:p>
          <a:p>
            <a:endParaRPr lang="fi-FI" dirty="0"/>
          </a:p>
          <a:p>
            <a:r>
              <a:rPr lang="fi-FI" dirty="0"/>
              <a:t>Muuttotarrat kiinnitetään laatikoiden pitkälle sivulle, yksi tarra / laatikko. Työtuolit tarroitetaan dian 5 ohjeen mukaan.</a:t>
            </a:r>
          </a:p>
          <a:p>
            <a:endParaRPr lang="fi-FI" dirty="0"/>
          </a:p>
          <a:p>
            <a:r>
              <a:rPr lang="fi-FI" dirty="0"/>
              <a:t>Tarraan merkitään mustalla </a:t>
            </a:r>
            <a:r>
              <a:rPr lang="fi-FI" dirty="0" err="1"/>
              <a:t>permanent</a:t>
            </a:r>
            <a:r>
              <a:rPr lang="fi-FI" dirty="0"/>
              <a:t>-tussilla selvästi kerros, sen alueen koodi johon muutat sekä oma nimi.</a:t>
            </a:r>
          </a:p>
          <a:p>
            <a:endParaRPr lang="fi-FI" dirty="0"/>
          </a:p>
          <a:p>
            <a:r>
              <a:rPr lang="fi-FI" dirty="0"/>
              <a:t>Alueen koodi löytyy Jari Lahden 3.2.2017 lähettämästä tiimien sijoittumissuunnitelmasta ( esim. A4A = A-osa, neljäs kerros, A-lohko)</a:t>
            </a:r>
          </a:p>
          <a:p>
            <a:endParaRPr lang="fi-FI" dirty="0"/>
          </a:p>
          <a:p>
            <a:r>
              <a:rPr lang="fi-FI" dirty="0"/>
              <a:t>Muuttotarroja saa vahtimestareilta.</a:t>
            </a:r>
          </a:p>
        </p:txBody>
      </p:sp>
      <p:graphicFrame>
        <p:nvGraphicFramePr>
          <p:cNvPr id="4" name="Objekti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68235691"/>
              </p:ext>
            </p:extLst>
          </p:nvPr>
        </p:nvGraphicFramePr>
        <p:xfrm>
          <a:off x="4916264" y="1255980"/>
          <a:ext cx="3778250" cy="534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77" name="Acrobat Document" r:id="rId4" imgW="3777942" imgH="5346465" progId="AcroExch.Document.DC">
                  <p:embed/>
                </p:oleObj>
              </mc:Choice>
              <mc:Fallback>
                <p:oleObj name="Acrobat Document" r:id="rId4" imgW="3777942" imgH="5346465" progId="AcroExch.Document.DC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4916264" y="1255980"/>
                        <a:ext cx="3778250" cy="5346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Otsikko 1"/>
          <p:cNvSpPr>
            <a:spLocks noGrp="1"/>
          </p:cNvSpPr>
          <p:nvPr>
            <p:ph type="title" idx="4294967295"/>
          </p:nvPr>
        </p:nvSpPr>
        <p:spPr>
          <a:xfrm>
            <a:off x="1692275" y="142875"/>
            <a:ext cx="4951413" cy="857250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              Muuttolaatikot, 3 kpl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500063" y="1285875"/>
            <a:ext cx="6016625" cy="5143500"/>
          </a:xfrm>
        </p:spPr>
        <p:txBody>
          <a:bodyPr>
            <a:normAutofit lnSpcReduction="10000"/>
          </a:bodyPr>
          <a:lstStyle/>
          <a:p>
            <a:pPr>
              <a:lnSpc>
                <a:spcPct val="90000"/>
              </a:lnSpc>
              <a:buFont typeface="Wingdings 2" pitchFamily="18" charset="2"/>
              <a:buNone/>
            </a:pPr>
            <a:r>
              <a:rPr lang="fi-FI" sz="1900" b="1" dirty="0">
                <a:cs typeface="Arial" charset="0"/>
              </a:rPr>
              <a:t>         Muuttolaatikoiden oikea pakkaustapa</a:t>
            </a:r>
          </a:p>
          <a:p>
            <a:pPr lvl="1">
              <a:lnSpc>
                <a:spcPct val="90000"/>
              </a:lnSpc>
            </a:pPr>
            <a:endParaRPr lang="fi-FI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fi-FI" sz="1800" dirty="0">
                <a:cs typeface="Arial" charset="0"/>
              </a:rPr>
              <a:t>Muuttolaatikoita pakattaessa on huomioitava, ettei niitä pakata liian täyteen: täytä laatikko vain sen kantokahva-aukkoon asti.</a:t>
            </a:r>
          </a:p>
          <a:p>
            <a:pPr lvl="1">
              <a:lnSpc>
                <a:spcPct val="90000"/>
              </a:lnSpc>
            </a:pPr>
            <a:endParaRPr lang="fi-FI" sz="1800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fi-FI" sz="1800" dirty="0">
                <a:cs typeface="Arial" charset="0"/>
              </a:rPr>
              <a:t>Pakattuja laatikoita pinotaan enintään </a:t>
            </a:r>
            <a:r>
              <a:rPr lang="fi-FI" sz="1800" b="1" dirty="0">
                <a:cs typeface="Arial" charset="0"/>
              </a:rPr>
              <a:t>3 kpl päällekkäin.</a:t>
            </a:r>
          </a:p>
          <a:p>
            <a:pPr lvl="1">
              <a:lnSpc>
                <a:spcPct val="90000"/>
              </a:lnSpc>
            </a:pPr>
            <a:endParaRPr lang="fi-FI" sz="1800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fi-FI" sz="1800" dirty="0">
                <a:cs typeface="Arial" charset="0"/>
              </a:rPr>
              <a:t>Muuttolaatikkopinon päällimmäistä laatikkoa ei pidä pakata liian täyteen; näin päällä olevat tavarat eivät putoa, kun laatikkopinoa kallistetaan esim. nokkakärryille. Irtonaisia papereita ei kannata jättää päällimmäiseksi, ettei esim. tuuli vie niitä. Muuttolaatikoissa ei ole kansia.</a:t>
            </a:r>
          </a:p>
          <a:p>
            <a:pPr lvl="1">
              <a:lnSpc>
                <a:spcPct val="90000"/>
              </a:lnSpc>
            </a:pPr>
            <a:endParaRPr lang="fi-FI" sz="1800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fi-FI" sz="1800" dirty="0">
                <a:cs typeface="Arial" charset="0"/>
              </a:rPr>
              <a:t>Mikäli muutettavana on tavaraa, joka ei kooltaan tai muodoltaan mahdu muuttolaatikkoon, ota yhteys vahtimestariin.</a:t>
            </a:r>
          </a:p>
          <a:p>
            <a:pPr marL="355600" lvl="1" indent="0">
              <a:lnSpc>
                <a:spcPct val="90000"/>
              </a:lnSpc>
              <a:buNone/>
            </a:pPr>
            <a:endParaRPr lang="fi-FI" sz="1800" dirty="0">
              <a:cs typeface="Arial" charset="0"/>
            </a:endParaRPr>
          </a:p>
          <a:p>
            <a:pPr lvl="1">
              <a:lnSpc>
                <a:spcPct val="90000"/>
              </a:lnSpc>
            </a:pPr>
            <a:r>
              <a:rPr lang="fi-FI" sz="1800" b="1" dirty="0">
                <a:cs typeface="Arial" charset="0"/>
              </a:rPr>
              <a:t>Jokainen teippaa muuttotarrat muuttolaatikoihin laatikon pitkälle sivulle. </a:t>
            </a:r>
            <a:r>
              <a:rPr lang="fi-FI" sz="1800" dirty="0">
                <a:cs typeface="Arial" charset="0"/>
              </a:rPr>
              <a:t>Laatikoita pinottaessa on hyvä tarkistaa, että merkinnät jäävät näkyviin samalle puolelle pinoa.</a:t>
            </a:r>
          </a:p>
          <a:p>
            <a:pPr lvl="1">
              <a:lnSpc>
                <a:spcPct val="90000"/>
              </a:lnSpc>
            </a:pPr>
            <a:endParaRPr lang="fi-FI" sz="1800" dirty="0">
              <a:cs typeface="Arial" charset="0"/>
            </a:endParaRPr>
          </a:p>
        </p:txBody>
      </p:sp>
      <p:pic>
        <p:nvPicPr>
          <p:cNvPr id="17412" name="Picture 22" descr="C:\Documents and Settings\juha.lehio\Työpöytä\Konttori&amp;Talkkari ppt aineisto\Pallo ennen muuttoa pu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3850" y="0"/>
            <a:ext cx="13112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ekstiruutu 1"/>
          <p:cNvSpPr txBox="1"/>
          <p:nvPr/>
        </p:nvSpPr>
        <p:spPr>
          <a:xfrm>
            <a:off x="6372200" y="5301208"/>
            <a:ext cx="28803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dirty="0">
                <a:highlight>
                  <a:srgbClr val="FFFF00"/>
                </a:highlight>
              </a:rPr>
              <a:t>Muuttolaatikot pitää olla pakattuna ja tarroitettuna</a:t>
            </a:r>
          </a:p>
          <a:p>
            <a:r>
              <a:rPr lang="fi-FI" sz="1400" dirty="0">
                <a:highlight>
                  <a:srgbClr val="FFFF00"/>
                </a:highlight>
              </a:rPr>
              <a:t>Tiilimäellä viimeistään 8.5.</a:t>
            </a:r>
          </a:p>
          <a:p>
            <a:r>
              <a:rPr lang="fi-FI" sz="1400" dirty="0">
                <a:highlight>
                  <a:srgbClr val="FFFF00"/>
                </a:highlight>
              </a:rPr>
              <a:t>Tiedepuistossa viimeistään 5.5.</a:t>
            </a:r>
          </a:p>
        </p:txBody>
      </p:sp>
      <p:pic>
        <p:nvPicPr>
          <p:cNvPr id="5" name="Kuva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5590551" y="2092925"/>
            <a:ext cx="3845918" cy="2282619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 idx="4294967295"/>
          </p:nvPr>
        </p:nvSpPr>
        <p:spPr>
          <a:xfrm>
            <a:off x="1259632" y="142875"/>
            <a:ext cx="5384057" cy="857250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        Työtuolit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539551" y="1484784"/>
            <a:ext cx="3528393" cy="5095751"/>
          </a:xfrm>
        </p:spPr>
        <p:txBody>
          <a:bodyPr>
            <a:normAutofit lnSpcReduction="10000"/>
          </a:bodyPr>
          <a:lstStyle/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Jokaisen oma työtuoli siirtyy uudelle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Kampukselle. Koska tekstiilipintaisiin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työtuoleihin on hankala kiinnittää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muuttotarroja, merkitään tuolit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seuraavasti: </a:t>
            </a:r>
          </a:p>
          <a:p>
            <a:pPr>
              <a:lnSpc>
                <a:spcPct val="80000"/>
              </a:lnSpc>
              <a:buNone/>
            </a:pPr>
            <a:endParaRPr lang="fi-FI" sz="16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Kiinnitä täytetty muuttotarra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muovialustaan ja sen jälkeen kiinnitä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muovialusta  nippusiteellä työtuolin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oikeaan kädensijaan. Muovialustaa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käytetään sen takia, että tarra ei irtoaisi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muutossa.</a:t>
            </a:r>
          </a:p>
          <a:p>
            <a:pPr>
              <a:lnSpc>
                <a:spcPct val="80000"/>
              </a:lnSpc>
              <a:buNone/>
            </a:pPr>
            <a:endParaRPr lang="fi-FI" sz="16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Älä käytä omia nippusiteitä tai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muovialustoja. Vahtimestarit jakavat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oikeat tarvikkeet.</a:t>
            </a:r>
          </a:p>
          <a:p>
            <a:pPr>
              <a:lnSpc>
                <a:spcPct val="80000"/>
              </a:lnSpc>
              <a:buNone/>
            </a:pPr>
            <a:endParaRPr lang="fi-FI" sz="16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Jos työtuolisi on rikki, ota yhteyttä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cs typeface="Arial" charset="0"/>
              </a:rPr>
              <a:t>vahtimestariin. </a:t>
            </a:r>
          </a:p>
          <a:p>
            <a:pPr>
              <a:lnSpc>
                <a:spcPct val="80000"/>
              </a:lnSpc>
              <a:buNone/>
            </a:pPr>
            <a:endParaRPr lang="fi-FI" sz="16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highlight>
                  <a:srgbClr val="FFFF00"/>
                </a:highlight>
                <a:cs typeface="Arial" charset="0"/>
              </a:rPr>
              <a:t>Työtuolit pitää olla merkittynä sekä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highlight>
                  <a:srgbClr val="FFFF00"/>
                </a:highlight>
                <a:cs typeface="Arial" charset="0"/>
              </a:rPr>
              <a:t>Tiilimäellä että Tiedepuistossa </a:t>
            </a:r>
          </a:p>
          <a:p>
            <a:pPr>
              <a:lnSpc>
                <a:spcPct val="80000"/>
              </a:lnSpc>
              <a:buNone/>
            </a:pPr>
            <a:r>
              <a:rPr lang="fi-FI" sz="1600" dirty="0">
                <a:highlight>
                  <a:srgbClr val="FFFF00"/>
                </a:highlight>
                <a:cs typeface="Arial" charset="0"/>
              </a:rPr>
              <a:t>viimeistään 31.3.</a:t>
            </a:r>
          </a:p>
        </p:txBody>
      </p:sp>
      <p:pic>
        <p:nvPicPr>
          <p:cNvPr id="18435" name="Picture 22" descr="C:\Documents and Settings\juha.lehio\Työpöytä\Konttori&amp;Talkkari ppt aineisto\Pallo ennen muuttoa pu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-84138"/>
            <a:ext cx="13112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" name="Kuva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227137"/>
            <a:ext cx="3282686" cy="5273824"/>
          </a:xfrm>
          <a:prstGeom prst="rect">
            <a:avLst/>
          </a:prstGeom>
        </p:spPr>
      </p:pic>
    </p:spTree>
  </p:cSld>
  <p:clrMapOvr>
    <a:masterClrMapping/>
  </p:clrMapOvr>
  <p:transition spd="med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Otsikko 1"/>
          <p:cNvSpPr>
            <a:spLocks noGrp="1"/>
          </p:cNvSpPr>
          <p:nvPr>
            <p:ph type="title" idx="4294967295"/>
          </p:nvPr>
        </p:nvSpPr>
        <p:spPr>
          <a:xfrm>
            <a:off x="1259632" y="142875"/>
            <a:ext cx="5384057" cy="857250"/>
          </a:xfrm>
        </p:spPr>
        <p:txBody>
          <a:bodyPr/>
          <a:lstStyle/>
          <a:p>
            <a:r>
              <a:rPr lang="fi-FI" dirty="0">
                <a:cs typeface="Arial" charset="0"/>
              </a:rPr>
              <a:t>        Tietokoneen näytöt ym.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sz="quarter" idx="4294967295"/>
          </p:nvPr>
        </p:nvSpPr>
        <p:spPr>
          <a:xfrm>
            <a:off x="539551" y="1484784"/>
            <a:ext cx="8280921" cy="5095751"/>
          </a:xfrm>
        </p:spPr>
        <p:txBody>
          <a:bodyPr>
            <a:normAutofit/>
          </a:bodyPr>
          <a:lstStyle/>
          <a:p>
            <a:pPr>
              <a:lnSpc>
                <a:spcPct val="80000"/>
              </a:lnSpc>
              <a:buNone/>
            </a:pPr>
            <a:r>
              <a:rPr lang="fi-FI" sz="2400" b="1" dirty="0">
                <a:cs typeface="Arial" charset="0"/>
              </a:rPr>
              <a:t>ICT-palvelut  merkitsee tietokoneiden näytöt, telakan ja </a:t>
            </a:r>
          </a:p>
          <a:p>
            <a:pPr>
              <a:lnSpc>
                <a:spcPct val="80000"/>
              </a:lnSpc>
              <a:buNone/>
            </a:pPr>
            <a:r>
              <a:rPr lang="fi-FI" sz="2400" b="1" dirty="0">
                <a:cs typeface="Arial" charset="0"/>
              </a:rPr>
              <a:t>näppäimistön sekä mahdolliset ergonomiavälineet. </a:t>
            </a:r>
          </a:p>
          <a:p>
            <a:pPr>
              <a:lnSpc>
                <a:spcPct val="80000"/>
              </a:lnSpc>
              <a:buNone/>
            </a:pPr>
            <a:r>
              <a:rPr lang="fi-FI" sz="2400" b="1" dirty="0">
                <a:cs typeface="Arial" charset="0"/>
              </a:rPr>
              <a:t>Henkilökunnan ei tarvitse tässä asiassa tehdä </a:t>
            </a:r>
          </a:p>
          <a:p>
            <a:pPr>
              <a:lnSpc>
                <a:spcPct val="80000"/>
              </a:lnSpc>
              <a:buNone/>
            </a:pPr>
            <a:r>
              <a:rPr lang="fi-FI" sz="2400" b="1" dirty="0">
                <a:cs typeface="Arial" charset="0"/>
              </a:rPr>
              <a:t>mitään. </a:t>
            </a:r>
          </a:p>
          <a:p>
            <a:pPr>
              <a:lnSpc>
                <a:spcPct val="80000"/>
              </a:lnSpc>
              <a:buNone/>
            </a:pPr>
            <a:endParaRPr lang="fi-FI" sz="24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2400" dirty="0">
                <a:cs typeface="Arial" charset="0"/>
              </a:rPr>
              <a:t>Muuttoliike Niemi siirtää näytöt, telakan ja näppäimistön uudelle </a:t>
            </a:r>
          </a:p>
          <a:p>
            <a:pPr>
              <a:lnSpc>
                <a:spcPct val="80000"/>
              </a:lnSpc>
              <a:buNone/>
            </a:pPr>
            <a:r>
              <a:rPr lang="fi-FI" sz="2400" dirty="0">
                <a:cs typeface="Arial" charset="0"/>
              </a:rPr>
              <a:t>kampukselle jokaisen työpisteeseen.</a:t>
            </a:r>
          </a:p>
          <a:p>
            <a:pPr>
              <a:lnSpc>
                <a:spcPct val="80000"/>
              </a:lnSpc>
              <a:buNone/>
            </a:pPr>
            <a:endParaRPr lang="fi-FI" sz="24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2400" dirty="0">
                <a:cs typeface="Arial" charset="0"/>
              </a:rPr>
              <a:t>Jokainen muuttaa itse läppärinsä, latausjohdon ja hiiren. </a:t>
            </a:r>
          </a:p>
          <a:p>
            <a:pPr>
              <a:lnSpc>
                <a:spcPct val="80000"/>
              </a:lnSpc>
              <a:buNone/>
            </a:pPr>
            <a:endParaRPr lang="fi-FI" sz="2400" dirty="0">
              <a:cs typeface="Arial" charset="0"/>
            </a:endParaRPr>
          </a:p>
          <a:p>
            <a:pPr>
              <a:lnSpc>
                <a:spcPct val="80000"/>
              </a:lnSpc>
              <a:buNone/>
            </a:pPr>
            <a:r>
              <a:rPr lang="fi-FI" sz="2400" dirty="0">
                <a:cs typeface="Arial" charset="0"/>
              </a:rPr>
              <a:t>Mahdolliset ICT-kysymykset </a:t>
            </a:r>
            <a:r>
              <a:rPr lang="fi-FI" sz="2400" u="sng" dirty="0">
                <a:cs typeface="Arial" charset="0"/>
              </a:rPr>
              <a:t>sähköpostilla</a:t>
            </a:r>
            <a:r>
              <a:rPr lang="fi-FI" sz="2400" dirty="0">
                <a:cs typeface="Arial" charset="0"/>
              </a:rPr>
              <a:t> Timo Rinteelle</a:t>
            </a:r>
          </a:p>
          <a:p>
            <a:pPr>
              <a:lnSpc>
                <a:spcPct val="80000"/>
              </a:lnSpc>
              <a:buNone/>
            </a:pPr>
            <a:r>
              <a:rPr lang="fi-FI" sz="2400" dirty="0" err="1">
                <a:cs typeface="Arial" charset="0"/>
              </a:rPr>
              <a:t>timo.rinne</a:t>
            </a:r>
            <a:r>
              <a:rPr lang="fi-FI" sz="2400" dirty="0">
                <a:cs typeface="Arial" charset="0"/>
              </a:rPr>
              <a:t>(at)samk.fi</a:t>
            </a:r>
          </a:p>
        </p:txBody>
      </p:sp>
      <p:pic>
        <p:nvPicPr>
          <p:cNvPr id="18435" name="Picture 22" descr="C:\Documents and Settings\juha.lehio\Työpöytä\Konttori&amp;Talkkari ppt aineisto\Pallo ennen muuttoa pun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7504" y="-84138"/>
            <a:ext cx="1311275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kstiruutu 3"/>
          <p:cNvSpPr txBox="1"/>
          <p:nvPr/>
        </p:nvSpPr>
        <p:spPr>
          <a:xfrm>
            <a:off x="4355976" y="1311275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13973087"/>
      </p:ext>
    </p:extLst>
  </p:cSld>
  <p:clrMapOvr>
    <a:masterClrMapping/>
  </p:clrMapOvr>
  <p:transition spd="med">
    <p:fade/>
  </p:transition>
</p:sld>
</file>

<file path=ppt/theme/theme1.xml><?xml version="1.0" encoding="utf-8"?>
<a:theme xmlns:a="http://schemas.openxmlformats.org/drawingml/2006/main" name="Muuttopalvelu Niemi - teema">
  <a:themeElements>
    <a:clrScheme name="Mukautettu 1">
      <a:dk1>
        <a:srgbClr val="000000"/>
      </a:dk1>
      <a:lt1>
        <a:srgbClr val="FFFFFF"/>
      </a:lt1>
      <a:dk2>
        <a:srgbClr val="5E5E5E"/>
      </a:dk2>
      <a:lt2>
        <a:srgbClr val="FFFFFF"/>
      </a:lt2>
      <a:accent1>
        <a:srgbClr val="E63049"/>
      </a:accent1>
      <a:accent2>
        <a:srgbClr val="E63049"/>
      </a:accent2>
      <a:accent3>
        <a:srgbClr val="E63049"/>
      </a:accent3>
      <a:accent4>
        <a:srgbClr val="E63049"/>
      </a:accent4>
      <a:accent5>
        <a:srgbClr val="E63049"/>
      </a:accent5>
      <a:accent6>
        <a:srgbClr val="E63049"/>
      </a:accent6>
      <a:hlink>
        <a:srgbClr val="FFFFFF"/>
      </a:hlink>
      <a:folHlink>
        <a:srgbClr val="FFFFFF"/>
      </a:folHlink>
    </a:clrScheme>
    <a:fontScheme name="Muuttopalvelu Niemi - teema">
      <a:majorFont>
        <a:latin typeface="Calibri"/>
        <a:ea typeface=""/>
        <a:cs typeface="Arial"/>
      </a:majorFont>
      <a:minorFont>
        <a:latin typeface="Calibri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2867</TotalTime>
  <Words>441</Words>
  <Application>Microsoft Office PowerPoint</Application>
  <PresentationFormat>Näytössä katseltava diaesitys (4:3)</PresentationFormat>
  <Paragraphs>89</Paragraphs>
  <Slides>6</Slides>
  <Notes>1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2" baseType="lpstr">
      <vt:lpstr>Arial</vt:lpstr>
      <vt:lpstr>Britannic Bold</vt:lpstr>
      <vt:lpstr>Calibri</vt:lpstr>
      <vt:lpstr>Wingdings 2</vt:lpstr>
      <vt:lpstr>Muuttopalvelu Niemi - teema</vt:lpstr>
      <vt:lpstr>Acrobat Document</vt:lpstr>
      <vt:lpstr>NIEMI PALVELUT OY ja SAMK   MUUTTO-OHJE   henkilökunnan kolmelle muuttolaatikolle, työtuoleille ja näytöille 24.3.2017 </vt:lpstr>
      <vt:lpstr>Muuton aikataulusta</vt:lpstr>
      <vt:lpstr>Muuttotarrat</vt:lpstr>
      <vt:lpstr>              Muuttolaatikot, 3 kpl</vt:lpstr>
      <vt:lpstr>        Työtuolit</vt:lpstr>
      <vt:lpstr>        Tietokoneen näytöt ym.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 1</dc:title>
  <dc:creator>juha.lehio</dc:creator>
  <cp:lastModifiedBy>Koskinen Jussi</cp:lastModifiedBy>
  <cp:revision>233</cp:revision>
  <dcterms:created xsi:type="dcterms:W3CDTF">2009-11-20T13:44:31Z</dcterms:created>
  <dcterms:modified xsi:type="dcterms:W3CDTF">2017-03-24T12:51:14Z</dcterms:modified>
</cp:coreProperties>
</file>