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3" r:id="rId3"/>
    <p:sldId id="267" r:id="rId4"/>
    <p:sldId id="266" r:id="rId5"/>
    <p:sldId id="277" r:id="rId6"/>
    <p:sldId id="278" r:id="rId7"/>
    <p:sldId id="276" r:id="rId8"/>
    <p:sldId id="279" r:id="rId9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B00"/>
    <a:srgbClr val="00A5DA"/>
    <a:srgbClr val="00A5E2"/>
    <a:srgbClr val="00A5CD"/>
    <a:srgbClr val="00BBF0"/>
    <a:srgbClr val="ADD173"/>
    <a:srgbClr val="B0CC00"/>
    <a:srgbClr val="BAE186"/>
    <a:srgbClr val="BAE100"/>
    <a:srgbClr val="49B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0"/>
    <p:restoredTop sz="94595"/>
  </p:normalViewPr>
  <p:slideViewPr>
    <p:cSldViewPr snapToGrid="0">
      <p:cViewPr varScale="1">
        <p:scale>
          <a:sx n="133" d="100"/>
          <a:sy n="133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BE276-61CC-A362-A684-1A03AD562F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5183C-3E78-5552-4175-3948F5FA42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CE06-DD73-3D44-B6A6-B57D289E7F98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484A1-E243-C5E4-E3C6-4E23D054ED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B8A0-7A2A-AF8A-9891-BE6A809304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00C9-14C3-4845-AEB3-2AFEF230EA64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8475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58B8-7AE0-224C-8161-25A968A9849B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ECDB-F780-3B44-8D78-D1E181494EB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2150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8ECDB-F780-3B44-8D78-D1E181494EB1}" type="slidenum">
              <a:rPr lang="en-ES" smtClean="0"/>
              <a:t>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3563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/>
              <a:t>ARvot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8ECDB-F780-3B44-8D78-D1E181494EB1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7610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Hyvinvoiva</a:t>
            </a:r>
            <a:r>
              <a:rPr lang="en-GB" b="1" dirty="0"/>
              <a:t> </a:t>
            </a:r>
            <a:r>
              <a:rPr lang="en-GB" b="1" dirty="0" err="1"/>
              <a:t>yhteisö</a:t>
            </a:r>
            <a:endParaRPr lang="en-GB" b="1" dirty="0"/>
          </a:p>
          <a:p>
            <a:r>
              <a:rPr lang="en-GB" b="1" dirty="0" err="1"/>
              <a:t>Olemme</a:t>
            </a:r>
            <a:r>
              <a:rPr lang="en-GB" b="1" dirty="0"/>
              <a:t> </a:t>
            </a:r>
            <a:r>
              <a:rPr lang="en-GB" b="1" dirty="0" err="1"/>
              <a:t>osaava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hyvinvoiva</a:t>
            </a:r>
            <a:r>
              <a:rPr lang="en-GB" b="1" dirty="0"/>
              <a:t> </a:t>
            </a:r>
            <a:r>
              <a:rPr lang="en-GB" b="1" dirty="0" err="1"/>
              <a:t>korkeakouluyhteisö</a:t>
            </a:r>
            <a:endParaRPr lang="en-GB" b="1" dirty="0"/>
          </a:p>
          <a:p>
            <a:r>
              <a:rPr lang="en-GB" dirty="0" err="1"/>
              <a:t>Osaava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hyvinvoiva</a:t>
            </a:r>
            <a:r>
              <a:rPr lang="en-GB" dirty="0"/>
              <a:t> </a:t>
            </a:r>
            <a:r>
              <a:rPr lang="en-GB" dirty="0" err="1"/>
              <a:t>korkeakouluyhteisö</a:t>
            </a:r>
            <a:r>
              <a:rPr lang="en-GB" dirty="0"/>
              <a:t> on </a:t>
            </a:r>
            <a:r>
              <a:rPr lang="en-GB" dirty="0" err="1"/>
              <a:t>menestyksemme</a:t>
            </a:r>
            <a:r>
              <a:rPr lang="en-GB" dirty="0"/>
              <a:t> </a:t>
            </a:r>
            <a:r>
              <a:rPr lang="en-GB" dirty="0" err="1"/>
              <a:t>perusta</a:t>
            </a:r>
            <a:r>
              <a:rPr lang="en-GB" dirty="0"/>
              <a:t>. </a:t>
            </a:r>
            <a:r>
              <a:rPr lang="en-GB" dirty="0" err="1"/>
              <a:t>Rakennamme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ihmiskeskeistä</a:t>
            </a:r>
            <a:r>
              <a:rPr lang="en-GB" dirty="0"/>
              <a:t> </a:t>
            </a:r>
            <a:r>
              <a:rPr lang="en-GB" dirty="0" err="1"/>
              <a:t>toimintakulttuuria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keskiössä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asiantuntijuus</a:t>
            </a:r>
            <a:r>
              <a:rPr lang="en-GB" dirty="0"/>
              <a:t>, </a:t>
            </a:r>
            <a:r>
              <a:rPr lang="en-GB" dirty="0" err="1"/>
              <a:t>uudistuminen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avoin</a:t>
            </a:r>
            <a:r>
              <a:rPr lang="en-GB" dirty="0"/>
              <a:t> </a:t>
            </a:r>
            <a:r>
              <a:rPr lang="en-GB" dirty="0" err="1"/>
              <a:t>vuorovaikutus</a:t>
            </a:r>
            <a:r>
              <a:rPr lang="en-GB" dirty="0"/>
              <a:t>.</a:t>
            </a:r>
          </a:p>
          <a:p>
            <a:r>
              <a:rPr lang="en-GB" dirty="0" err="1"/>
              <a:t>Vahva</a:t>
            </a:r>
            <a:r>
              <a:rPr lang="en-GB" dirty="0"/>
              <a:t> </a:t>
            </a:r>
            <a:r>
              <a:rPr lang="en-GB" dirty="0" err="1"/>
              <a:t>yhteisöllisyys</a:t>
            </a:r>
            <a:r>
              <a:rPr lang="en-GB" dirty="0"/>
              <a:t> </a:t>
            </a:r>
            <a:r>
              <a:rPr lang="en-GB" dirty="0" err="1"/>
              <a:t>perustuu</a:t>
            </a:r>
            <a:r>
              <a:rPr lang="en-GB" dirty="0"/>
              <a:t> </a:t>
            </a:r>
            <a:r>
              <a:rPr lang="en-GB" dirty="0" err="1"/>
              <a:t>keskinäiseen</a:t>
            </a:r>
            <a:r>
              <a:rPr lang="en-GB" dirty="0"/>
              <a:t> </a:t>
            </a:r>
            <a:r>
              <a:rPr lang="en-GB" dirty="0" err="1"/>
              <a:t>kunnioitukseen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luottamukseen</a:t>
            </a:r>
            <a:r>
              <a:rPr lang="en-GB" dirty="0"/>
              <a:t>.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korkeakouluyhteisön</a:t>
            </a:r>
            <a:r>
              <a:rPr lang="en-GB" dirty="0"/>
              <a:t> </a:t>
            </a:r>
            <a:r>
              <a:rPr lang="en-GB" dirty="0" err="1"/>
              <a:t>jäsen</a:t>
            </a:r>
            <a:r>
              <a:rPr lang="en-GB" dirty="0"/>
              <a:t> </a:t>
            </a:r>
            <a:r>
              <a:rPr lang="en-GB" dirty="0" err="1"/>
              <a:t>kantaa</a:t>
            </a:r>
            <a:r>
              <a:rPr lang="en-GB" dirty="0"/>
              <a:t> </a:t>
            </a:r>
            <a:r>
              <a:rPr lang="en-GB" dirty="0" err="1"/>
              <a:t>vastuun</a:t>
            </a:r>
            <a:r>
              <a:rPr lang="en-GB" dirty="0"/>
              <a:t> </a:t>
            </a:r>
            <a:r>
              <a:rPr lang="en-GB" dirty="0" err="1"/>
              <a:t>yhteisömme</a:t>
            </a:r>
            <a:r>
              <a:rPr lang="en-GB" dirty="0"/>
              <a:t> </a:t>
            </a:r>
            <a:r>
              <a:rPr lang="en-GB" dirty="0" err="1"/>
              <a:t>hyvinvoinnista</a:t>
            </a:r>
            <a:r>
              <a:rPr lang="en-GB" dirty="0"/>
              <a:t>, jota </a:t>
            </a:r>
            <a:r>
              <a:rPr lang="en-GB" dirty="0" err="1"/>
              <a:t>tukevat</a:t>
            </a:r>
            <a:r>
              <a:rPr lang="en-GB" dirty="0"/>
              <a:t> </a:t>
            </a:r>
            <a:r>
              <a:rPr lang="en-GB" dirty="0" err="1"/>
              <a:t>hyvä</a:t>
            </a:r>
            <a:r>
              <a:rPr lang="en-GB" dirty="0"/>
              <a:t> </a:t>
            </a:r>
            <a:r>
              <a:rPr lang="en-GB" dirty="0" err="1"/>
              <a:t>johtaminen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hyvät</a:t>
            </a:r>
            <a:r>
              <a:rPr lang="en-GB" dirty="0"/>
              <a:t> </a:t>
            </a:r>
            <a:r>
              <a:rPr lang="en-GB" dirty="0" err="1"/>
              <a:t>työyhteisö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tiimitaidot</a:t>
            </a:r>
            <a:r>
              <a:rPr lang="en-GB" dirty="0"/>
              <a:t>.</a:t>
            </a:r>
          </a:p>
          <a:p>
            <a:r>
              <a:rPr lang="en-GB" dirty="0" err="1"/>
              <a:t>Luomme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turvallisen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innostavan</a:t>
            </a:r>
            <a:r>
              <a:rPr lang="en-GB" dirty="0"/>
              <a:t> </a:t>
            </a:r>
            <a:r>
              <a:rPr lang="en-GB" dirty="0" err="1"/>
              <a:t>ilmapiirin</a:t>
            </a:r>
            <a:r>
              <a:rPr lang="en-GB" dirty="0"/>
              <a:t> </a:t>
            </a:r>
            <a:r>
              <a:rPr lang="en-GB" dirty="0" err="1"/>
              <a:t>henkilöstölle</a:t>
            </a:r>
            <a:r>
              <a:rPr lang="en-GB" dirty="0"/>
              <a:t>, </a:t>
            </a:r>
            <a:r>
              <a:rPr lang="en-GB" dirty="0" err="1"/>
              <a:t>opiskelijoille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muille</a:t>
            </a:r>
            <a:r>
              <a:rPr lang="en-GB" dirty="0"/>
              <a:t> </a:t>
            </a:r>
            <a:r>
              <a:rPr lang="en-GB" dirty="0" err="1"/>
              <a:t>korkeakouluyhteisössämme</a:t>
            </a:r>
            <a:r>
              <a:rPr lang="en-GB" dirty="0"/>
              <a:t> </a:t>
            </a:r>
            <a:r>
              <a:rPr lang="en-GB" dirty="0" err="1"/>
              <a:t>toimiville</a:t>
            </a:r>
            <a:r>
              <a:rPr lang="en-GB" dirty="0"/>
              <a:t>.</a:t>
            </a:r>
          </a:p>
          <a:p>
            <a:r>
              <a:rPr lang="en-GB" dirty="0" err="1"/>
              <a:t>Kehitämme</a:t>
            </a:r>
            <a:r>
              <a:rPr lang="en-GB" dirty="0"/>
              <a:t> </a:t>
            </a:r>
            <a:r>
              <a:rPr lang="en-GB" dirty="0" err="1"/>
              <a:t>systemaattisesti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pitkäjänteisesti</a:t>
            </a:r>
            <a:r>
              <a:rPr lang="en-GB" dirty="0"/>
              <a:t> </a:t>
            </a:r>
            <a:r>
              <a:rPr lang="en-GB" dirty="0" err="1"/>
              <a:t>osaamistamme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hyvinvointiamme</a:t>
            </a:r>
            <a:r>
              <a:rPr lang="en-GB" dirty="0"/>
              <a:t>. </a:t>
            </a:r>
            <a:r>
              <a:rPr lang="en-GB" dirty="0" err="1"/>
              <a:t>Opiskelemisen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työn</a:t>
            </a:r>
            <a:r>
              <a:rPr lang="en-GB" dirty="0"/>
              <a:t> </a:t>
            </a:r>
            <a:r>
              <a:rPr lang="en-GB" dirty="0" err="1"/>
              <a:t>tekemisen</a:t>
            </a:r>
            <a:r>
              <a:rPr lang="en-GB" dirty="0"/>
              <a:t> </a:t>
            </a:r>
            <a:r>
              <a:rPr lang="en-GB" dirty="0" err="1"/>
              <a:t>ilo</a:t>
            </a:r>
            <a:r>
              <a:rPr lang="en-GB" dirty="0"/>
              <a:t> </a:t>
            </a:r>
            <a:r>
              <a:rPr lang="en-GB" dirty="0" err="1"/>
              <a:t>vahvistavat</a:t>
            </a:r>
            <a:r>
              <a:rPr lang="en-GB" dirty="0"/>
              <a:t> </a:t>
            </a:r>
            <a:r>
              <a:rPr lang="en-GB" dirty="0" err="1"/>
              <a:t>vetovoimaamme</a:t>
            </a:r>
            <a:r>
              <a:rPr lang="en-GB" dirty="0"/>
              <a:t> </a:t>
            </a:r>
            <a:r>
              <a:rPr lang="en-GB" dirty="0" err="1"/>
              <a:t>tavoiteltuna</a:t>
            </a:r>
            <a:r>
              <a:rPr lang="en-GB" dirty="0"/>
              <a:t> </a:t>
            </a:r>
            <a:r>
              <a:rPr lang="en-GB" dirty="0" err="1"/>
              <a:t>opiskelu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työpaikkana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Kestävää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tuloksellista</a:t>
            </a:r>
            <a:r>
              <a:rPr lang="en-GB" b="1" dirty="0"/>
              <a:t> </a:t>
            </a:r>
            <a:r>
              <a:rPr lang="en-GB" b="1" dirty="0" err="1"/>
              <a:t>vastuullisuutta</a:t>
            </a:r>
            <a:endParaRPr lang="en-GB" b="1" dirty="0"/>
          </a:p>
          <a:p>
            <a:r>
              <a:rPr lang="en-GB" b="1" dirty="0" err="1"/>
              <a:t>Toimimme</a:t>
            </a:r>
            <a:r>
              <a:rPr lang="en-GB" b="1" dirty="0"/>
              <a:t> </a:t>
            </a:r>
            <a:r>
              <a:rPr lang="en-GB" b="1" dirty="0" err="1"/>
              <a:t>vastuullisesti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tuloksellisesti</a:t>
            </a:r>
            <a:endParaRPr lang="en-GB" b="1" dirty="0"/>
          </a:p>
          <a:p>
            <a:r>
              <a:rPr lang="en-GB" dirty="0" err="1"/>
              <a:t>Toimimme</a:t>
            </a:r>
            <a:r>
              <a:rPr lang="en-GB" dirty="0"/>
              <a:t> </a:t>
            </a:r>
            <a:r>
              <a:rPr lang="en-GB" dirty="0" err="1"/>
              <a:t>taloudellisesti</a:t>
            </a:r>
            <a:r>
              <a:rPr lang="en-GB" dirty="0"/>
              <a:t>, </a:t>
            </a:r>
            <a:r>
              <a:rPr lang="en-GB" dirty="0" err="1"/>
              <a:t>ekologisesti</a:t>
            </a:r>
            <a:r>
              <a:rPr lang="en-GB" dirty="0"/>
              <a:t>, </a:t>
            </a:r>
            <a:r>
              <a:rPr lang="en-GB" dirty="0" err="1"/>
              <a:t>sosiaalisesti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kulttuurisesti</a:t>
            </a:r>
            <a:r>
              <a:rPr lang="en-GB" dirty="0"/>
              <a:t> </a:t>
            </a:r>
            <a:r>
              <a:rPr lang="en-GB" dirty="0" err="1"/>
              <a:t>kestävällä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vastuullisella</a:t>
            </a:r>
            <a:r>
              <a:rPr lang="en-GB" dirty="0"/>
              <a:t> </a:t>
            </a:r>
            <a:r>
              <a:rPr lang="en-GB" dirty="0" err="1"/>
              <a:t>tavalla</a:t>
            </a:r>
            <a:r>
              <a:rPr lang="en-GB" dirty="0"/>
              <a:t>.</a:t>
            </a:r>
          </a:p>
          <a:p>
            <a:r>
              <a:rPr lang="en-GB" dirty="0" err="1"/>
              <a:t>Suunnittelemme</a:t>
            </a:r>
            <a:r>
              <a:rPr lang="en-GB" dirty="0"/>
              <a:t> </a:t>
            </a:r>
            <a:r>
              <a:rPr lang="en-GB" dirty="0" err="1"/>
              <a:t>toimintaamme</a:t>
            </a:r>
            <a:r>
              <a:rPr lang="en-GB" dirty="0"/>
              <a:t> </a:t>
            </a:r>
            <a:r>
              <a:rPr lang="en-GB" dirty="0" err="1"/>
              <a:t>siten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se on </a:t>
            </a:r>
            <a:r>
              <a:rPr lang="en-GB" dirty="0" err="1"/>
              <a:t>taloudellisesti</a:t>
            </a:r>
            <a:r>
              <a:rPr lang="en-GB" dirty="0"/>
              <a:t> </a:t>
            </a:r>
            <a:r>
              <a:rPr lang="en-GB" dirty="0" err="1"/>
              <a:t>kestävää</a:t>
            </a:r>
            <a:r>
              <a:rPr lang="en-GB" dirty="0"/>
              <a:t> </a:t>
            </a:r>
            <a:r>
              <a:rPr lang="en-GB" dirty="0" err="1"/>
              <a:t>pitkällä</a:t>
            </a:r>
            <a:r>
              <a:rPr lang="en-GB" dirty="0"/>
              <a:t> </a:t>
            </a:r>
            <a:r>
              <a:rPr lang="en-GB" dirty="0" err="1"/>
              <a:t>aikavälillä</a:t>
            </a:r>
            <a:r>
              <a:rPr lang="en-GB" dirty="0"/>
              <a:t>. </a:t>
            </a:r>
            <a:r>
              <a:rPr lang="en-GB" dirty="0" err="1"/>
              <a:t>Jokainen</a:t>
            </a:r>
            <a:r>
              <a:rPr lang="en-GB" dirty="0"/>
              <a:t> </a:t>
            </a:r>
            <a:r>
              <a:rPr lang="en-GB" dirty="0" err="1"/>
              <a:t>korkeakouluyhteisömme</a:t>
            </a:r>
            <a:r>
              <a:rPr lang="en-GB" dirty="0"/>
              <a:t> </a:t>
            </a:r>
            <a:r>
              <a:rPr lang="en-GB" dirty="0" err="1"/>
              <a:t>jäsen</a:t>
            </a:r>
            <a:r>
              <a:rPr lang="en-GB" dirty="0"/>
              <a:t> </a:t>
            </a:r>
            <a:r>
              <a:rPr lang="en-GB" dirty="0" err="1"/>
              <a:t>kantaa</a:t>
            </a:r>
            <a:r>
              <a:rPr lang="en-GB" dirty="0"/>
              <a:t> </a:t>
            </a:r>
            <a:r>
              <a:rPr lang="en-GB" dirty="0" err="1"/>
              <a:t>vastuun</a:t>
            </a:r>
            <a:r>
              <a:rPr lang="en-GB" dirty="0"/>
              <a:t> </a:t>
            </a:r>
            <a:r>
              <a:rPr lang="en-GB" dirty="0" err="1"/>
              <a:t>yhteisön</a:t>
            </a:r>
            <a:r>
              <a:rPr lang="en-GB" dirty="0"/>
              <a:t> </a:t>
            </a:r>
            <a:r>
              <a:rPr lang="en-GB" dirty="0" err="1"/>
              <a:t>menestyksestä</a:t>
            </a:r>
            <a:r>
              <a:rPr lang="en-GB" dirty="0"/>
              <a:t>.</a:t>
            </a:r>
          </a:p>
          <a:p>
            <a:r>
              <a:rPr lang="en-GB" dirty="0" err="1"/>
              <a:t>Tuloksellisen</a:t>
            </a:r>
            <a:r>
              <a:rPr lang="en-GB" dirty="0"/>
              <a:t> </a:t>
            </a:r>
            <a:r>
              <a:rPr lang="en-GB" dirty="0" err="1"/>
              <a:t>toiminnan</a:t>
            </a:r>
            <a:r>
              <a:rPr lang="en-GB" dirty="0"/>
              <a:t> </a:t>
            </a:r>
            <a:r>
              <a:rPr lang="en-GB" dirty="0" err="1"/>
              <a:t>perustana</a:t>
            </a:r>
            <a:r>
              <a:rPr lang="en-GB" dirty="0"/>
              <a:t> on </a:t>
            </a:r>
            <a:r>
              <a:rPr lang="en-GB" dirty="0" err="1"/>
              <a:t>onnistunut</a:t>
            </a:r>
            <a:r>
              <a:rPr lang="en-GB" dirty="0"/>
              <a:t> </a:t>
            </a:r>
            <a:r>
              <a:rPr lang="en-GB" dirty="0" err="1"/>
              <a:t>opiskelijarekrytointi</a:t>
            </a:r>
            <a:r>
              <a:rPr lang="en-GB" dirty="0"/>
              <a:t>, </a:t>
            </a:r>
            <a:r>
              <a:rPr lang="en-GB" dirty="0" err="1"/>
              <a:t>opintojen</a:t>
            </a:r>
            <a:r>
              <a:rPr lang="en-GB" dirty="0"/>
              <a:t> </a:t>
            </a:r>
            <a:r>
              <a:rPr lang="en-GB" dirty="0" err="1"/>
              <a:t>sujuva</a:t>
            </a:r>
            <a:r>
              <a:rPr lang="en-GB" dirty="0"/>
              <a:t> </a:t>
            </a:r>
            <a:r>
              <a:rPr lang="en-GB" dirty="0" err="1"/>
              <a:t>eteneminen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määräajassa</a:t>
            </a:r>
            <a:r>
              <a:rPr lang="en-GB" dirty="0"/>
              <a:t> </a:t>
            </a:r>
            <a:r>
              <a:rPr lang="en-GB" dirty="0" err="1"/>
              <a:t>valmistuminen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kattava</a:t>
            </a:r>
            <a:r>
              <a:rPr lang="en-GB" dirty="0"/>
              <a:t> </a:t>
            </a:r>
            <a:r>
              <a:rPr lang="en-GB" dirty="0" err="1"/>
              <a:t>tarvelähtöinen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tarjonta</a:t>
            </a:r>
            <a:r>
              <a:rPr lang="en-GB" dirty="0"/>
              <a:t>.</a:t>
            </a:r>
          </a:p>
          <a:p>
            <a:r>
              <a:rPr lang="en-GB" dirty="0" err="1"/>
              <a:t>Tuloksellista</a:t>
            </a:r>
            <a:r>
              <a:rPr lang="en-GB" dirty="0"/>
              <a:t> </a:t>
            </a:r>
            <a:r>
              <a:rPr lang="en-GB" dirty="0" err="1"/>
              <a:t>toimintaa</a:t>
            </a:r>
            <a:r>
              <a:rPr lang="en-GB" dirty="0"/>
              <a:t> </a:t>
            </a:r>
            <a:r>
              <a:rPr lang="en-GB" dirty="0" err="1"/>
              <a:t>vahvistavat</a:t>
            </a:r>
            <a:r>
              <a:rPr lang="en-GB" dirty="0"/>
              <a:t> </a:t>
            </a:r>
            <a:r>
              <a:rPr lang="en-GB" dirty="0" err="1"/>
              <a:t>kasvava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vaikuttava</a:t>
            </a:r>
            <a:r>
              <a:rPr lang="en-GB" dirty="0"/>
              <a:t> </a:t>
            </a:r>
            <a:r>
              <a:rPr lang="en-GB" dirty="0" err="1"/>
              <a:t>kansainvälinen</a:t>
            </a:r>
            <a:r>
              <a:rPr lang="en-GB" dirty="0"/>
              <a:t> </a:t>
            </a:r>
            <a:r>
              <a:rPr lang="en-GB" dirty="0" err="1"/>
              <a:t>koulutus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tutkimus</a:t>
            </a:r>
            <a:r>
              <a:rPr lang="en-GB" dirty="0"/>
              <a:t>. </a:t>
            </a:r>
            <a:r>
              <a:rPr lang="en-GB" dirty="0" err="1"/>
              <a:t>Tilinpäätöksen</a:t>
            </a:r>
            <a:r>
              <a:rPr lang="en-GB" dirty="0"/>
              <a:t> (</a:t>
            </a:r>
            <a:r>
              <a:rPr lang="en-GB" dirty="0" err="1"/>
              <a:t>sijoitusten</a:t>
            </a:r>
            <a:r>
              <a:rPr lang="en-GB" dirty="0"/>
              <a:t> </a:t>
            </a:r>
            <a:r>
              <a:rPr lang="en-GB" dirty="0" err="1"/>
              <a:t>arvonmuutoksilla</a:t>
            </a:r>
            <a:r>
              <a:rPr lang="en-GB" dirty="0"/>
              <a:t> </a:t>
            </a:r>
            <a:r>
              <a:rPr lang="en-GB" dirty="0" err="1"/>
              <a:t>oikaistu</a:t>
            </a:r>
            <a:r>
              <a:rPr lang="en-GB" dirty="0"/>
              <a:t>) </a:t>
            </a:r>
            <a:r>
              <a:rPr lang="en-GB" dirty="0" err="1"/>
              <a:t>tulos</a:t>
            </a:r>
            <a:r>
              <a:rPr lang="en-GB" dirty="0"/>
              <a:t> on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vuosi</a:t>
            </a:r>
            <a:r>
              <a:rPr lang="en-GB" dirty="0"/>
              <a:t> </a:t>
            </a:r>
            <a:r>
              <a:rPr lang="en-GB" dirty="0" err="1"/>
              <a:t>positiivinen</a:t>
            </a:r>
            <a:r>
              <a:rPr lang="en-GB" dirty="0"/>
              <a:t>. </a:t>
            </a:r>
            <a:r>
              <a:rPr lang="en-GB" dirty="0" err="1"/>
              <a:t>Tuloksellinen</a:t>
            </a:r>
            <a:r>
              <a:rPr lang="en-GB" dirty="0"/>
              <a:t> </a:t>
            </a:r>
            <a:r>
              <a:rPr lang="en-GB" dirty="0" err="1"/>
              <a:t>toiminta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sijoitustoiminnan</a:t>
            </a:r>
            <a:r>
              <a:rPr lang="en-GB" dirty="0"/>
              <a:t> </a:t>
            </a:r>
            <a:r>
              <a:rPr lang="en-GB" dirty="0" err="1"/>
              <a:t>tuotot</a:t>
            </a:r>
            <a:r>
              <a:rPr lang="en-GB" dirty="0"/>
              <a:t> </a:t>
            </a:r>
            <a:r>
              <a:rPr lang="en-GB" dirty="0" err="1"/>
              <a:t>mahdollistavat</a:t>
            </a:r>
            <a:r>
              <a:rPr lang="en-GB" dirty="0"/>
              <a:t> </a:t>
            </a:r>
            <a:r>
              <a:rPr lang="en-GB" dirty="0" err="1"/>
              <a:t>toiminnan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kehittämisen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Työelämän</a:t>
            </a:r>
            <a:r>
              <a:rPr lang="en-GB" b="1" dirty="0"/>
              <a:t> </a:t>
            </a:r>
            <a:r>
              <a:rPr lang="en-GB" b="1" dirty="0" err="1"/>
              <a:t>tarpeisiin</a:t>
            </a:r>
            <a:endParaRPr lang="en-GB" b="1" dirty="0"/>
          </a:p>
          <a:p>
            <a:r>
              <a:rPr lang="en-GB" b="1" dirty="0" err="1"/>
              <a:t>Koulutuksemme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tutkimuksemme</a:t>
            </a:r>
            <a:r>
              <a:rPr lang="en-GB" b="1" dirty="0"/>
              <a:t> on </a:t>
            </a:r>
            <a:r>
              <a:rPr lang="en-GB" b="1" dirty="0" err="1"/>
              <a:t>työelämälähtöistä</a:t>
            </a:r>
            <a:endParaRPr lang="en-GB" b="1" dirty="0"/>
          </a:p>
          <a:p>
            <a:r>
              <a:rPr lang="en-GB" dirty="0" err="1"/>
              <a:t>Satakunnan</a:t>
            </a:r>
            <a:r>
              <a:rPr lang="en-GB" dirty="0"/>
              <a:t> </a:t>
            </a:r>
            <a:r>
              <a:rPr lang="en-GB" dirty="0" err="1"/>
              <a:t>elinkeino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toimialarakenne</a:t>
            </a:r>
            <a:r>
              <a:rPr lang="en-GB" dirty="0"/>
              <a:t> </a:t>
            </a:r>
            <a:r>
              <a:rPr lang="en-GB" dirty="0" err="1"/>
              <a:t>edellyttää</a:t>
            </a:r>
            <a:r>
              <a:rPr lang="en-GB" dirty="0"/>
              <a:t> </a:t>
            </a:r>
            <a:r>
              <a:rPr lang="en-GB" dirty="0" err="1"/>
              <a:t>meiltä</a:t>
            </a:r>
            <a:r>
              <a:rPr lang="en-GB" dirty="0"/>
              <a:t> </a:t>
            </a:r>
            <a:r>
              <a:rPr lang="en-GB" dirty="0" err="1"/>
              <a:t>laajaa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monialaista</a:t>
            </a:r>
            <a:r>
              <a:rPr lang="en-GB" dirty="0"/>
              <a:t> </a:t>
            </a:r>
            <a:r>
              <a:rPr lang="en-GB" dirty="0" err="1"/>
              <a:t>koulutusta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tutkimusta</a:t>
            </a:r>
            <a:r>
              <a:rPr lang="en-GB" dirty="0"/>
              <a:t>. </a:t>
            </a:r>
            <a:r>
              <a:rPr lang="en-GB" dirty="0" err="1"/>
              <a:t>Koulutuksen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tutkimuksen</a:t>
            </a:r>
            <a:r>
              <a:rPr lang="en-GB" dirty="0"/>
              <a:t> </a:t>
            </a:r>
            <a:r>
              <a:rPr lang="en-GB" dirty="0" err="1"/>
              <a:t>kehittämisen</a:t>
            </a:r>
            <a:r>
              <a:rPr lang="en-GB" dirty="0"/>
              <a:t> </a:t>
            </a:r>
            <a:r>
              <a:rPr lang="en-GB" dirty="0" err="1"/>
              <a:t>keskiössä</a:t>
            </a:r>
            <a:r>
              <a:rPr lang="en-GB" dirty="0"/>
              <a:t> on </a:t>
            </a:r>
            <a:r>
              <a:rPr lang="en-GB" dirty="0" err="1"/>
              <a:t>aktiiviseen</a:t>
            </a:r>
            <a:r>
              <a:rPr lang="en-GB" dirty="0"/>
              <a:t> </a:t>
            </a:r>
            <a:r>
              <a:rPr lang="en-GB" dirty="0" err="1"/>
              <a:t>vuorovaikutukseen</a:t>
            </a:r>
            <a:r>
              <a:rPr lang="en-GB" dirty="0"/>
              <a:t> </a:t>
            </a:r>
            <a:r>
              <a:rPr lang="en-GB" dirty="0" err="1"/>
              <a:t>perustuva</a:t>
            </a:r>
            <a:r>
              <a:rPr lang="en-GB" dirty="0"/>
              <a:t> </a:t>
            </a:r>
            <a:r>
              <a:rPr lang="en-GB" dirty="0" err="1"/>
              <a:t>alueellinen</a:t>
            </a:r>
            <a:r>
              <a:rPr lang="en-GB" dirty="0"/>
              <a:t> </a:t>
            </a:r>
            <a:r>
              <a:rPr lang="en-GB" dirty="0" err="1"/>
              <a:t>yritys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työelämäyhteistyö</a:t>
            </a:r>
            <a:r>
              <a:rPr lang="en-GB" dirty="0"/>
              <a:t>.</a:t>
            </a:r>
          </a:p>
          <a:p>
            <a:r>
              <a:rPr lang="en-GB" dirty="0" err="1"/>
              <a:t>Vastaamme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koulutustarpeen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väestöennusteen</a:t>
            </a:r>
            <a:r>
              <a:rPr lang="en-GB" dirty="0"/>
              <a:t> </a:t>
            </a:r>
            <a:r>
              <a:rPr lang="en-GB" dirty="0" err="1"/>
              <a:t>tuomaan</a:t>
            </a:r>
            <a:r>
              <a:rPr lang="en-GB" dirty="0"/>
              <a:t> </a:t>
            </a:r>
            <a:r>
              <a:rPr lang="en-GB" dirty="0" err="1"/>
              <a:t>toimintaympäristön</a:t>
            </a:r>
            <a:r>
              <a:rPr lang="en-GB" dirty="0"/>
              <a:t> </a:t>
            </a:r>
            <a:r>
              <a:rPr lang="en-GB" dirty="0" err="1"/>
              <a:t>muutokseen</a:t>
            </a:r>
            <a:r>
              <a:rPr lang="en-GB" dirty="0"/>
              <a:t> </a:t>
            </a:r>
            <a:r>
              <a:rPr lang="en-GB" dirty="0" err="1"/>
              <a:t>monipuolisella</a:t>
            </a:r>
            <a:r>
              <a:rPr lang="en-GB" dirty="0"/>
              <a:t> </a:t>
            </a:r>
            <a:r>
              <a:rPr lang="en-GB" dirty="0" err="1"/>
              <a:t>koulutustarjonnalla</a:t>
            </a:r>
            <a:r>
              <a:rPr lang="en-GB" dirty="0"/>
              <a:t>. </a:t>
            </a:r>
            <a:r>
              <a:rPr lang="en-GB" dirty="0" err="1"/>
              <a:t>Suuntaamme</a:t>
            </a:r>
            <a:r>
              <a:rPr lang="en-GB" dirty="0"/>
              <a:t> </a:t>
            </a:r>
            <a:r>
              <a:rPr lang="en-GB" dirty="0" err="1"/>
              <a:t>koulutusta</a:t>
            </a:r>
            <a:r>
              <a:rPr lang="en-GB" dirty="0"/>
              <a:t> </a:t>
            </a:r>
            <a:r>
              <a:rPr lang="en-GB" dirty="0" err="1"/>
              <a:t>tutkinto-ohjelmiin</a:t>
            </a:r>
            <a:r>
              <a:rPr lang="en-GB" dirty="0"/>
              <a:t>, </a:t>
            </a:r>
            <a:r>
              <a:rPr lang="en-GB" dirty="0" err="1"/>
              <a:t>joista</a:t>
            </a:r>
            <a:r>
              <a:rPr lang="en-GB" dirty="0"/>
              <a:t> </a:t>
            </a:r>
            <a:r>
              <a:rPr lang="en-GB" dirty="0" err="1"/>
              <a:t>valmistutaan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työllistytään</a:t>
            </a:r>
            <a:r>
              <a:rPr lang="en-GB" dirty="0"/>
              <a:t> </a:t>
            </a:r>
            <a:r>
              <a:rPr lang="en-GB" dirty="0" err="1"/>
              <a:t>hyvin</a:t>
            </a:r>
            <a:r>
              <a:rPr lang="en-GB" dirty="0"/>
              <a:t>.</a:t>
            </a:r>
          </a:p>
          <a:p>
            <a:r>
              <a:rPr lang="en-GB" dirty="0" err="1"/>
              <a:t>Lisäämme</a:t>
            </a:r>
            <a:r>
              <a:rPr lang="en-GB" dirty="0"/>
              <a:t> </a:t>
            </a:r>
            <a:r>
              <a:rPr lang="en-GB" dirty="0" err="1"/>
              <a:t>harkitusti</a:t>
            </a:r>
            <a:r>
              <a:rPr lang="en-GB" dirty="0"/>
              <a:t> </a:t>
            </a:r>
            <a:r>
              <a:rPr lang="en-GB" dirty="0" err="1"/>
              <a:t>monimuoto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verkkokoulutuksen</a:t>
            </a:r>
            <a:r>
              <a:rPr lang="en-GB" dirty="0"/>
              <a:t> </a:t>
            </a:r>
            <a:r>
              <a:rPr lang="en-GB" dirty="0" err="1"/>
              <a:t>opiskelijamääriä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kansainvälistä</a:t>
            </a:r>
            <a:r>
              <a:rPr lang="en-GB" dirty="0"/>
              <a:t> </a:t>
            </a:r>
            <a:r>
              <a:rPr lang="en-GB" dirty="0" err="1"/>
              <a:t>tutkintokoulutusta</a:t>
            </a:r>
            <a:r>
              <a:rPr lang="en-GB" dirty="0"/>
              <a:t> </a:t>
            </a:r>
            <a:r>
              <a:rPr lang="en-GB" dirty="0" err="1"/>
              <a:t>siten</a:t>
            </a:r>
            <a:r>
              <a:rPr lang="en-GB" dirty="0"/>
              <a:t>, </a:t>
            </a:r>
            <a:r>
              <a:rPr lang="en-GB" dirty="0" err="1"/>
              <a:t>ettei</a:t>
            </a:r>
            <a:r>
              <a:rPr lang="en-GB" dirty="0"/>
              <a:t> </a:t>
            </a:r>
            <a:r>
              <a:rPr lang="en-GB" dirty="0" err="1"/>
              <a:t>tutkinto-opiskelijamäärää</a:t>
            </a:r>
            <a:r>
              <a:rPr lang="en-GB" dirty="0"/>
              <a:t> </a:t>
            </a:r>
            <a:r>
              <a:rPr lang="en-GB" dirty="0" err="1"/>
              <a:t>lisätä</a:t>
            </a:r>
            <a:r>
              <a:rPr lang="en-GB" dirty="0"/>
              <a:t>.</a:t>
            </a:r>
          </a:p>
          <a:p>
            <a:r>
              <a:rPr lang="en-GB" dirty="0" err="1"/>
              <a:t>Vahvistamme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saavutettavuutta</a:t>
            </a:r>
            <a:r>
              <a:rPr lang="en-GB" dirty="0"/>
              <a:t> </a:t>
            </a:r>
            <a:r>
              <a:rPr lang="en-GB" dirty="0" err="1"/>
              <a:t>lisäämällä</a:t>
            </a:r>
            <a:r>
              <a:rPr lang="en-GB" dirty="0"/>
              <a:t> </a:t>
            </a:r>
            <a:r>
              <a:rPr lang="en-GB" dirty="0" err="1"/>
              <a:t>joustavaa</a:t>
            </a:r>
            <a:r>
              <a:rPr lang="en-GB" dirty="0"/>
              <a:t> </a:t>
            </a:r>
            <a:r>
              <a:rPr lang="en-GB" dirty="0" err="1"/>
              <a:t>tarjontaa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monipuolisia</a:t>
            </a:r>
            <a:r>
              <a:rPr lang="en-GB" dirty="0"/>
              <a:t> </a:t>
            </a:r>
            <a:r>
              <a:rPr lang="en-GB" dirty="0" err="1"/>
              <a:t>koulutuskokonaisuuksia</a:t>
            </a:r>
            <a:r>
              <a:rPr lang="en-GB" dirty="0"/>
              <a:t>. Master School </a:t>
            </a:r>
            <a:r>
              <a:rPr lang="en-GB" dirty="0" err="1"/>
              <a:t>vastaa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osaamistason</a:t>
            </a:r>
            <a:r>
              <a:rPr lang="en-GB" dirty="0"/>
              <a:t> </a:t>
            </a:r>
            <a:r>
              <a:rPr lang="en-GB" dirty="0" err="1"/>
              <a:t>nostoon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jatkuvan</a:t>
            </a:r>
            <a:r>
              <a:rPr lang="en-GB" dirty="0"/>
              <a:t> </a:t>
            </a:r>
            <a:r>
              <a:rPr lang="en-GB" dirty="0" err="1"/>
              <a:t>oppimisen</a:t>
            </a:r>
            <a:r>
              <a:rPr lang="en-GB" dirty="0"/>
              <a:t> </a:t>
            </a:r>
            <a:r>
              <a:rPr lang="en-GB" dirty="0" err="1"/>
              <a:t>kysyntään</a:t>
            </a:r>
            <a:r>
              <a:rPr lang="en-GB" dirty="0"/>
              <a:t>.</a:t>
            </a:r>
          </a:p>
          <a:p>
            <a:r>
              <a:rPr lang="en-GB" dirty="0" err="1"/>
              <a:t>Aiemman</a:t>
            </a:r>
            <a:r>
              <a:rPr lang="en-GB" dirty="0"/>
              <a:t> </a:t>
            </a:r>
            <a:r>
              <a:rPr lang="en-GB" dirty="0" err="1"/>
              <a:t>osaamisen</a:t>
            </a:r>
            <a:r>
              <a:rPr lang="en-GB" dirty="0"/>
              <a:t> </a:t>
            </a:r>
            <a:r>
              <a:rPr lang="en-GB" dirty="0" err="1"/>
              <a:t>tunnistaminen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työn</a:t>
            </a:r>
            <a:r>
              <a:rPr lang="en-GB" dirty="0"/>
              <a:t> </a:t>
            </a:r>
            <a:r>
              <a:rPr lang="en-GB" dirty="0" err="1"/>
              <a:t>opinnollistaminen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sujuvaa</a:t>
            </a:r>
            <a:r>
              <a:rPr lang="en-GB" dirty="0"/>
              <a:t> </a:t>
            </a:r>
            <a:r>
              <a:rPr lang="en-GB" dirty="0" err="1"/>
              <a:t>opintojen</a:t>
            </a:r>
            <a:r>
              <a:rPr lang="en-GB" dirty="0"/>
              <a:t> </a:t>
            </a:r>
            <a:r>
              <a:rPr lang="en-GB" dirty="0" err="1"/>
              <a:t>etenemistä</a:t>
            </a:r>
            <a:r>
              <a:rPr lang="en-GB" dirty="0"/>
              <a:t>. </a:t>
            </a:r>
            <a:r>
              <a:rPr lang="en-GB" dirty="0" err="1"/>
              <a:t>Työelämälähtöinen</a:t>
            </a:r>
            <a:r>
              <a:rPr lang="en-GB" dirty="0"/>
              <a:t> </a:t>
            </a:r>
            <a:r>
              <a:rPr lang="en-GB" dirty="0" err="1"/>
              <a:t>tutkintokoulutus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digivisiota</a:t>
            </a:r>
            <a:r>
              <a:rPr lang="en-GB" dirty="0"/>
              <a:t> </a:t>
            </a:r>
            <a:r>
              <a:rPr lang="en-GB" dirty="0" err="1"/>
              <a:t>tukevat</a:t>
            </a:r>
            <a:r>
              <a:rPr lang="en-GB" dirty="0"/>
              <a:t> </a:t>
            </a:r>
            <a:r>
              <a:rPr lang="en-GB" dirty="0" err="1"/>
              <a:t>oppimisympäristöt</a:t>
            </a:r>
            <a:r>
              <a:rPr lang="en-GB" dirty="0"/>
              <a:t> </a:t>
            </a:r>
            <a:r>
              <a:rPr lang="en-GB" dirty="0" err="1"/>
              <a:t>varmistavat</a:t>
            </a:r>
            <a:r>
              <a:rPr lang="en-GB" dirty="0"/>
              <a:t> </a:t>
            </a:r>
            <a:r>
              <a:rPr lang="en-GB" dirty="0" err="1"/>
              <a:t>koulutuksen</a:t>
            </a:r>
            <a:r>
              <a:rPr lang="en-GB" dirty="0"/>
              <a:t> </a:t>
            </a:r>
            <a:r>
              <a:rPr lang="en-GB" dirty="0" err="1"/>
              <a:t>saavutettavuuden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Kansainvälisyys</a:t>
            </a:r>
            <a:endParaRPr lang="en-GB" b="1" dirty="0"/>
          </a:p>
          <a:p>
            <a:r>
              <a:rPr lang="en-GB" b="1" dirty="0" err="1"/>
              <a:t>Kansainväliset</a:t>
            </a:r>
            <a:r>
              <a:rPr lang="en-GB" b="1" dirty="0"/>
              <a:t> </a:t>
            </a:r>
            <a:r>
              <a:rPr lang="en-GB" b="1" dirty="0" err="1"/>
              <a:t>opiskelijamme</a:t>
            </a:r>
            <a:r>
              <a:rPr lang="en-GB" b="1" dirty="0"/>
              <a:t> </a:t>
            </a:r>
            <a:r>
              <a:rPr lang="en-GB" b="1" dirty="0" err="1"/>
              <a:t>työllistyvät</a:t>
            </a:r>
            <a:r>
              <a:rPr lang="en-GB" b="1" dirty="0"/>
              <a:t> </a:t>
            </a:r>
            <a:r>
              <a:rPr lang="en-GB" b="1" dirty="0" err="1"/>
              <a:t>Satakuntaan</a:t>
            </a:r>
            <a:endParaRPr lang="en-GB" b="1" dirty="0"/>
          </a:p>
          <a:p>
            <a:r>
              <a:rPr lang="en-GB" dirty="0" err="1"/>
              <a:t>Maakunnan</a:t>
            </a:r>
            <a:r>
              <a:rPr lang="en-GB" dirty="0"/>
              <a:t> </a:t>
            </a:r>
            <a:r>
              <a:rPr lang="en-GB" dirty="0" err="1"/>
              <a:t>elinvoiman</a:t>
            </a:r>
            <a:r>
              <a:rPr lang="en-GB" dirty="0"/>
              <a:t> </a:t>
            </a:r>
            <a:r>
              <a:rPr lang="en-GB" dirty="0" err="1"/>
              <a:t>tärkein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 on </a:t>
            </a:r>
            <a:r>
              <a:rPr lang="en-GB" dirty="0" err="1"/>
              <a:t>työvoiman</a:t>
            </a:r>
            <a:r>
              <a:rPr lang="en-GB" dirty="0"/>
              <a:t> </a:t>
            </a:r>
            <a:r>
              <a:rPr lang="en-GB" dirty="0" err="1"/>
              <a:t>saatavuuden</a:t>
            </a:r>
            <a:r>
              <a:rPr lang="en-GB" dirty="0"/>
              <a:t> </a:t>
            </a:r>
            <a:r>
              <a:rPr lang="en-GB" dirty="0" err="1"/>
              <a:t>varmistaminen</a:t>
            </a:r>
            <a:r>
              <a:rPr lang="en-GB" dirty="0"/>
              <a:t>. </a:t>
            </a:r>
            <a:r>
              <a:rPr lang="en-GB" dirty="0" err="1"/>
              <a:t>Globaalin</a:t>
            </a:r>
            <a:r>
              <a:rPr lang="en-GB" dirty="0"/>
              <a:t> </a:t>
            </a:r>
            <a:r>
              <a:rPr lang="en-GB" dirty="0" err="1"/>
              <a:t>muuttoliikkeen</a:t>
            </a:r>
            <a:r>
              <a:rPr lang="en-GB" dirty="0"/>
              <a:t> </a:t>
            </a:r>
            <a:r>
              <a:rPr lang="en-GB" dirty="0" err="1"/>
              <a:t>voimistuessa</a:t>
            </a:r>
            <a:r>
              <a:rPr lang="en-GB" dirty="0"/>
              <a:t> </a:t>
            </a:r>
            <a:r>
              <a:rPr lang="en-GB" dirty="0" err="1"/>
              <a:t>kilpailu</a:t>
            </a:r>
            <a:r>
              <a:rPr lang="en-GB" dirty="0"/>
              <a:t> </a:t>
            </a:r>
            <a:r>
              <a:rPr lang="en-GB" dirty="0" err="1"/>
              <a:t>osaajista</a:t>
            </a:r>
            <a:r>
              <a:rPr lang="en-GB" dirty="0"/>
              <a:t> </a:t>
            </a:r>
            <a:r>
              <a:rPr lang="en-GB" dirty="0" err="1"/>
              <a:t>kovenee</a:t>
            </a:r>
            <a:r>
              <a:rPr lang="en-GB" dirty="0"/>
              <a:t>. </a:t>
            </a:r>
            <a:r>
              <a:rPr lang="en-GB" dirty="0" err="1"/>
              <a:t>Vakiinnutamme</a:t>
            </a:r>
            <a:r>
              <a:rPr lang="en-GB" dirty="0"/>
              <a:t> </a:t>
            </a:r>
            <a:r>
              <a:rPr lang="en-GB" dirty="0" err="1"/>
              <a:t>kansainvälisten</a:t>
            </a:r>
            <a:r>
              <a:rPr lang="en-GB" dirty="0"/>
              <a:t> </a:t>
            </a:r>
            <a:r>
              <a:rPr lang="en-GB" dirty="0" err="1"/>
              <a:t>tutkinto-opiskelijoiden</a:t>
            </a:r>
            <a:r>
              <a:rPr lang="en-GB" dirty="0"/>
              <a:t> </a:t>
            </a:r>
            <a:r>
              <a:rPr lang="en-GB" dirty="0" err="1"/>
              <a:t>määrän</a:t>
            </a:r>
            <a:r>
              <a:rPr lang="en-GB" dirty="0"/>
              <a:t>. </a:t>
            </a:r>
            <a:r>
              <a:rPr lang="en-GB" dirty="0" err="1"/>
              <a:t>Integroimme</a:t>
            </a:r>
            <a:r>
              <a:rPr lang="en-GB" dirty="0"/>
              <a:t> </a:t>
            </a:r>
            <a:r>
              <a:rPr lang="en-GB" dirty="0" err="1"/>
              <a:t>kansainväliset</a:t>
            </a:r>
            <a:r>
              <a:rPr lang="en-GB" dirty="0"/>
              <a:t> </a:t>
            </a:r>
            <a:r>
              <a:rPr lang="en-GB" dirty="0" err="1"/>
              <a:t>opiskelijat</a:t>
            </a:r>
            <a:r>
              <a:rPr lang="en-GB" dirty="0"/>
              <a:t> </a:t>
            </a:r>
            <a:r>
              <a:rPr lang="en-GB" dirty="0" err="1"/>
              <a:t>Satakuntaan</a:t>
            </a:r>
            <a:r>
              <a:rPr lang="en-GB" dirty="0"/>
              <a:t> </a:t>
            </a:r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yritysten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yhteisöjen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Tutkimus</a:t>
            </a:r>
            <a:endParaRPr lang="en-GB" b="1" dirty="0"/>
          </a:p>
          <a:p>
            <a:r>
              <a:rPr lang="en-GB" b="1" dirty="0" err="1"/>
              <a:t>Tutkimuskeskuksemme</a:t>
            </a:r>
            <a:r>
              <a:rPr lang="en-GB" b="1" dirty="0"/>
              <a:t> </a:t>
            </a:r>
            <a:r>
              <a:rPr lang="en-GB" b="1" dirty="0" err="1"/>
              <a:t>ovat</a:t>
            </a:r>
            <a:r>
              <a:rPr lang="en-GB" b="1" dirty="0"/>
              <a:t> </a:t>
            </a:r>
            <a:r>
              <a:rPr lang="en-GB" b="1" dirty="0" err="1"/>
              <a:t>osa</a:t>
            </a:r>
            <a:r>
              <a:rPr lang="en-GB" b="1" dirty="0"/>
              <a:t> </a:t>
            </a:r>
            <a:r>
              <a:rPr lang="en-GB" b="1" dirty="0" err="1"/>
              <a:t>eurooppalaista</a:t>
            </a:r>
            <a:r>
              <a:rPr lang="en-GB" b="1" dirty="0"/>
              <a:t> </a:t>
            </a:r>
            <a:r>
              <a:rPr lang="en-GB" b="1" dirty="0" err="1"/>
              <a:t>korkeakouluyhteisöä</a:t>
            </a:r>
            <a:endParaRPr lang="en-GB" b="1" dirty="0"/>
          </a:p>
          <a:p>
            <a:r>
              <a:rPr lang="en-GB" dirty="0" err="1"/>
              <a:t>Tutkijoiden</a:t>
            </a:r>
            <a:r>
              <a:rPr lang="en-GB" dirty="0"/>
              <a:t> </a:t>
            </a:r>
            <a:r>
              <a:rPr lang="en-GB" dirty="0" err="1"/>
              <a:t>väylää</a:t>
            </a:r>
            <a:r>
              <a:rPr lang="en-GB" dirty="0"/>
              <a:t> </a:t>
            </a:r>
            <a:r>
              <a:rPr lang="en-GB" dirty="0" err="1"/>
              <a:t>eurooppalaiseen</a:t>
            </a:r>
            <a:r>
              <a:rPr lang="en-GB" dirty="0"/>
              <a:t> </a:t>
            </a:r>
            <a:r>
              <a:rPr lang="en-GB" dirty="0" err="1"/>
              <a:t>yhteistyöhön</a:t>
            </a:r>
            <a:r>
              <a:rPr lang="en-GB" dirty="0"/>
              <a:t> </a:t>
            </a:r>
            <a:r>
              <a:rPr lang="en-GB" dirty="0" err="1"/>
              <a:t>vahvistetaan</a:t>
            </a:r>
            <a:r>
              <a:rPr lang="en-GB" dirty="0"/>
              <a:t> </a:t>
            </a:r>
            <a:r>
              <a:rPr lang="en-GB" dirty="0" err="1"/>
              <a:t>lisäämällä</a:t>
            </a:r>
            <a:r>
              <a:rPr lang="en-GB" dirty="0"/>
              <a:t> </a:t>
            </a:r>
            <a:r>
              <a:rPr lang="en-GB" dirty="0" err="1"/>
              <a:t>heidän</a:t>
            </a:r>
            <a:r>
              <a:rPr lang="en-GB" dirty="0"/>
              <a:t> </a:t>
            </a:r>
            <a:r>
              <a:rPr lang="en-GB" dirty="0" err="1"/>
              <a:t>tieteellistä</a:t>
            </a:r>
            <a:r>
              <a:rPr lang="en-GB" dirty="0"/>
              <a:t>, </a:t>
            </a:r>
            <a:r>
              <a:rPr lang="en-GB" dirty="0" err="1"/>
              <a:t>liiketoiminnallista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EU-</a:t>
            </a:r>
            <a:r>
              <a:rPr lang="en-GB" dirty="0" err="1"/>
              <a:t>rahoitusosaamistaan</a:t>
            </a:r>
            <a:r>
              <a:rPr lang="en-GB" dirty="0"/>
              <a:t>. </a:t>
            </a:r>
            <a:r>
              <a:rPr lang="en-GB" dirty="0" err="1"/>
              <a:t>Olemme</a:t>
            </a:r>
            <a:r>
              <a:rPr lang="en-GB" dirty="0"/>
              <a:t> </a:t>
            </a:r>
            <a:r>
              <a:rPr lang="en-GB" dirty="0" err="1"/>
              <a:t>aktiivinen</a:t>
            </a:r>
            <a:r>
              <a:rPr lang="en-GB" dirty="0"/>
              <a:t> </a:t>
            </a:r>
            <a:r>
              <a:rPr lang="en-GB" dirty="0" err="1"/>
              <a:t>toimija</a:t>
            </a:r>
            <a:r>
              <a:rPr lang="en-GB" dirty="0"/>
              <a:t> </a:t>
            </a:r>
            <a:r>
              <a:rPr lang="en-GB" dirty="0" err="1"/>
              <a:t>Eurooppa-yliopistojen</a:t>
            </a:r>
            <a:r>
              <a:rPr lang="en-GB" dirty="0"/>
              <a:t> </a:t>
            </a:r>
            <a:r>
              <a:rPr lang="en-GB" dirty="0" err="1"/>
              <a:t>verkostossa</a:t>
            </a:r>
            <a:r>
              <a:rPr lang="en-GB" dirty="0"/>
              <a:t>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8ECDB-F780-3B44-8D78-D1E181494EB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579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8ECDB-F780-3B44-8D78-D1E181494EB1}" type="slidenum">
              <a:rPr lang="en-ES" smtClean="0"/>
              <a:t>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3034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14435-DA7F-78A5-F4F8-51D94471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A04B7-E76F-124A-E2E4-4E935CF47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0D882-A77F-E317-E04B-F39AB01E7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D4919-027C-6B21-CF1E-0BF2448AA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8ECDB-F780-3B44-8D78-D1E181494EB1}" type="slidenum">
              <a:rPr lang="en-ES" smtClean="0"/>
              <a:t>8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6469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9F02-3A64-CF4D-7D5E-A13EE850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C884-2D02-75FD-FEF4-98C74BF2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C8A6-EB12-5CED-2142-5202F194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D9A1-CA5E-D814-A584-747401C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ACA1-DE7B-EB4F-C946-9F7FF9D4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568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rgbClr val="00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426B76-F9B3-9210-4EE0-33C1FA762AD8}"/>
              </a:ext>
            </a:extLst>
          </p:cNvPr>
          <p:cNvSpPr/>
          <p:nvPr userDrawn="1"/>
        </p:nvSpPr>
        <p:spPr>
          <a:xfrm>
            <a:off x="3378200" y="610837"/>
            <a:ext cx="8356600" cy="5765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0BCCF5-B357-5286-F41A-60D459D51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490" y="2338635"/>
            <a:ext cx="7487615" cy="3672419"/>
          </a:xfrm>
        </p:spPr>
        <p:txBody>
          <a:bodyPr/>
          <a:lstStyle>
            <a:lvl1pPr>
              <a:lnSpc>
                <a:spcPct val="100000"/>
              </a:lnSpc>
              <a:defRPr sz="15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3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5" name="Picture 4" descr="A whit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7A6CB85-8780-F28A-D0E6-40F38EC9C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7" y="6219994"/>
            <a:ext cx="448294" cy="5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0" y="-32641"/>
            <a:ext cx="12192000" cy="3429000"/>
          </a:xfrm>
          <a:prstGeom prst="rect">
            <a:avLst/>
          </a:prstGeom>
          <a:solidFill>
            <a:srgbClr val="00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88A8-6959-24AB-102B-842C6D6F4758}"/>
              </a:ext>
            </a:extLst>
          </p:cNvPr>
          <p:cNvSpPr/>
          <p:nvPr userDrawn="1"/>
        </p:nvSpPr>
        <p:spPr>
          <a:xfrm>
            <a:off x="697676" y="486886"/>
            <a:ext cx="9090458" cy="591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33F416-3200-C12E-75B5-9E56081C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73" y="2214684"/>
            <a:ext cx="8523715" cy="4036724"/>
          </a:xfrm>
        </p:spPr>
        <p:txBody>
          <a:bodyPr/>
          <a:lstStyle>
            <a:lvl1pPr>
              <a:defRPr sz="23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7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11A75A-8645-3FF9-5D57-373517A0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3" y="722995"/>
            <a:ext cx="8523715" cy="1082154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pic>
        <p:nvPicPr>
          <p:cNvPr id="3" name="Picture 2" descr="A blu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FD3E0B3-65E9-FEDD-BBC7-788D8B578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181" y="6309470"/>
            <a:ext cx="464819" cy="5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6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water, landscape, tree&#10;&#10;Description automatically generated">
            <a:extLst>
              <a:ext uri="{FF2B5EF4-FFF2-40B4-BE49-F238E27FC236}">
                <a16:creationId xmlns:a16="http://schemas.microsoft.com/office/drawing/2014/main" id="{4A476E3F-0249-E04D-C867-B2DDCB646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04"/>
          <a:stretch/>
        </p:blipFill>
        <p:spPr>
          <a:xfrm>
            <a:off x="-1" y="0"/>
            <a:ext cx="876926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3793958" y="0"/>
            <a:ext cx="8398042" cy="6870357"/>
          </a:xfrm>
          <a:prstGeom prst="rect">
            <a:avLst/>
          </a:prstGeom>
          <a:solidFill>
            <a:srgbClr val="00A5DA">
              <a:alpha val="956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387DB-7A03-2D48-E7A9-18D28802D0FD}"/>
              </a:ext>
            </a:extLst>
          </p:cNvPr>
          <p:cNvSpPr/>
          <p:nvPr userDrawn="1"/>
        </p:nvSpPr>
        <p:spPr>
          <a:xfrm>
            <a:off x="2674980" y="628650"/>
            <a:ext cx="8754564" cy="57079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129AA-2B33-AC7A-32F5-4019459B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810" y="755365"/>
            <a:ext cx="8245328" cy="1082154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pic>
        <p:nvPicPr>
          <p:cNvPr id="11" name="Picture 10" descr="A whit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4267212-B9FD-3954-16B1-859CC70EA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7" y="100045"/>
            <a:ext cx="448294" cy="5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0" y="0"/>
            <a:ext cx="12192000" cy="6870357"/>
          </a:xfrm>
          <a:prstGeom prst="rect">
            <a:avLst/>
          </a:prstGeom>
          <a:solidFill>
            <a:srgbClr val="00A5DA">
              <a:alpha val="956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1" name="Picture 10" descr="A whit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4267212-B9FD-3954-16B1-859CC70EA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7" y="100045"/>
            <a:ext cx="448294" cy="5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101600" y="0"/>
            <a:ext cx="12192000" cy="6870357"/>
          </a:xfrm>
          <a:prstGeom prst="rect">
            <a:avLst/>
          </a:prstGeom>
          <a:solidFill>
            <a:srgbClr val="00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973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1910-0A0E-B943-93D5-0004AB6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D9FB-5A62-A969-0D3C-CC03600F1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1A753-FACA-3876-A9D7-0E52B64F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8BDCD-8B5B-37D0-7CC7-4DB03116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E922-C98B-7BDE-1D23-AE658567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0A832-8CE5-D110-5343-C59B398F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7133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1F7E-6FA1-2AD4-E137-13B78196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EC9A-C79C-B453-5CB3-B4B8C232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E87F-1AB8-A067-590A-B63B99F96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D9A60-555E-8C5E-DCE8-157C26EC7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6EF96-5838-095C-8B9E-08A270037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C42EA-A7E2-7151-386D-EE141FD0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239AA-2C13-7896-AF69-D00C0CAE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861F1-313D-1B36-C6DE-82EC9371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7010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0224-5A96-582D-B7DA-2B57769C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7FB77-E033-B63D-1519-21573C7F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38483-1362-B91B-218B-169430C8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3EB86-D1A0-1A5D-0D23-B6F5D9BA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60331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CB25C-8AF2-B333-3B32-4B6476F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6B126-BE95-B05E-3C36-9152987E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5D892-7B0C-E129-E273-3CD202EC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14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5AF5-704E-379D-912F-4F0B4A3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6187-A3FF-B873-5CC9-68669A6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ED442-4465-A6E2-306C-A544A7CBE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ED756-1D1F-8FAF-500E-6FB097D5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A91B3-CA75-5EE7-EE84-99A72064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D87F7-5F17-2566-C62A-570688FD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3580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E270-BC56-3161-4F3B-CDE2A108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BC18-CFB4-311A-109D-25F40830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602ED-0DC1-F544-0ADF-08E110F9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E03F7-DEBB-BA8C-D8CD-8A20DFC8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B5CE-410C-9EE5-80AF-A0F68B77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49677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B794-AE06-32AF-A794-C877A58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38A4-9CA6-AD83-70B7-F6B40000B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81BA-4CCB-FBAE-A64C-6472BD930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B2D11-81FA-62F4-468E-614D4CC4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45C56-0781-6439-C9C9-8D73A62D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BE0F9-2DC7-B6B3-D7B5-23A2C1CD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58279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0499-2CB2-5123-9937-233FA167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AE01-15F5-18CF-CC22-BC699B6F0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F655F-5F76-CB20-B2EF-27ACC7F6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25F1E-FC76-53D3-8C85-914B6D23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10C1-7DA2-DC36-03B0-B8D0D89F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406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2A3E1-9B7D-D139-1156-58B120A69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49CFC-C670-E87F-B98E-D7E6A048E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2F2BF-2C48-57C4-9A4D-544C368D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A201C-16B8-A1E6-189F-7114B660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001E-1A03-FC83-EEF4-891B03FB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838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88A8-6959-24AB-102B-842C6D6F4758}"/>
              </a:ext>
            </a:extLst>
          </p:cNvPr>
          <p:cNvSpPr/>
          <p:nvPr userDrawn="1"/>
        </p:nvSpPr>
        <p:spPr>
          <a:xfrm>
            <a:off x="2212839" y="1083604"/>
            <a:ext cx="7569630" cy="5084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79257-D0B9-C565-5AA7-7943052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9531" y="5504869"/>
            <a:ext cx="7086854" cy="45043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21DB9-4330-9B2B-863F-20FB298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31" y="1924326"/>
            <a:ext cx="7086854" cy="1838232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929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1B06FE-B3C9-15C3-0F2C-6C74EF348AF4}"/>
              </a:ext>
            </a:extLst>
          </p:cNvPr>
          <p:cNvSpPr/>
          <p:nvPr userDrawn="1"/>
        </p:nvSpPr>
        <p:spPr>
          <a:xfrm>
            <a:off x="0" y="4215"/>
            <a:ext cx="12192000" cy="3429000"/>
          </a:xfrm>
          <a:prstGeom prst="rect">
            <a:avLst/>
          </a:prstGeom>
          <a:solidFill>
            <a:srgbClr val="00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88A8-6959-24AB-102B-842C6D6F4758}"/>
              </a:ext>
            </a:extLst>
          </p:cNvPr>
          <p:cNvSpPr/>
          <p:nvPr userDrawn="1"/>
        </p:nvSpPr>
        <p:spPr>
          <a:xfrm>
            <a:off x="2212839" y="1083604"/>
            <a:ext cx="7569630" cy="5084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79257-D0B9-C565-5AA7-7943052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4463" y="5504869"/>
            <a:ext cx="4561921" cy="45043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21DB9-4330-9B2B-863F-20FB298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465" y="1924326"/>
            <a:ext cx="4561920" cy="1838232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4E33D6-01F8-18F7-A454-E94A1040E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3153" y="1083604"/>
            <a:ext cx="2435225" cy="50840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7681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7614BCE-2EC5-442D-0109-CB89DBB9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965"/>
            <a:ext cx="12192000" cy="71011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8E652A-2C77-DF35-5CFD-FA847B6AA614}"/>
              </a:ext>
            </a:extLst>
          </p:cNvPr>
          <p:cNvSpPr/>
          <p:nvPr userDrawn="1"/>
        </p:nvSpPr>
        <p:spPr>
          <a:xfrm>
            <a:off x="404173" y="1730503"/>
            <a:ext cx="7482527" cy="4889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930BF1-7A62-AE0B-3720-0541F94A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71" y="2111503"/>
            <a:ext cx="6910529" cy="1054991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C620B2-9935-E7A9-032B-3428C37A33F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1371" y="3492500"/>
            <a:ext cx="6910529" cy="28575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79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8E652A-2C77-DF35-5CFD-FA847B6AA614}"/>
              </a:ext>
            </a:extLst>
          </p:cNvPr>
          <p:cNvSpPr/>
          <p:nvPr userDrawn="1"/>
        </p:nvSpPr>
        <p:spPr>
          <a:xfrm>
            <a:off x="404173" y="1730503"/>
            <a:ext cx="7482527" cy="4889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930BF1-7A62-AE0B-3720-0541F94A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71" y="2111503"/>
            <a:ext cx="6910529" cy="1054991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C620B2-9935-E7A9-032B-3428C37A33F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1371" y="3492500"/>
            <a:ext cx="6910529" cy="28575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lnSpc>
                <a:spcPct val="150000"/>
              </a:lnSpc>
              <a:defRPr sz="1600" b="0" i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02BF3-A22D-9057-25DA-DC74FF2B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9F894-9385-4B61-E11C-63648E5EB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2249"/>
          <a:stretch/>
        </p:blipFill>
        <p:spPr>
          <a:xfrm>
            <a:off x="0" y="0"/>
            <a:ext cx="12293600" cy="39220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A988A8-6959-24AB-102B-842C6D6F4758}"/>
              </a:ext>
            </a:extLst>
          </p:cNvPr>
          <p:cNvSpPr/>
          <p:nvPr userDrawn="1"/>
        </p:nvSpPr>
        <p:spPr>
          <a:xfrm>
            <a:off x="950273" y="1803400"/>
            <a:ext cx="10291453" cy="4508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11A75A-8645-3FF9-5D57-373517A0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71" y="1803400"/>
            <a:ext cx="9649834" cy="1054991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7035C4-A774-EFA2-3767-3A6CCC0C40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17471" y="3184397"/>
            <a:ext cx="9649834" cy="3935400"/>
          </a:xfrm>
        </p:spPr>
        <p:txBody>
          <a:bodyPr/>
          <a:lstStyle>
            <a:lvl1pPr>
              <a:lnSpc>
                <a:spcPct val="100000"/>
              </a:lnSpc>
              <a:defRPr sz="15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3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66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F94E2-0B08-2131-137F-8846FA82E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86007"/>
            <a:ext cx="12306300" cy="57949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A988A8-6959-24AB-102B-842C6D6F4758}"/>
              </a:ext>
            </a:extLst>
          </p:cNvPr>
          <p:cNvSpPr/>
          <p:nvPr userDrawn="1"/>
        </p:nvSpPr>
        <p:spPr>
          <a:xfrm>
            <a:off x="950273" y="1803400"/>
            <a:ext cx="10291453" cy="4508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11A75A-8645-3FF9-5D57-373517A0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71" y="1803400"/>
            <a:ext cx="9649834" cy="1054991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7035C4-A774-EFA2-3767-3A6CCC0C40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17471" y="3184397"/>
            <a:ext cx="9649834" cy="3935400"/>
          </a:xfrm>
        </p:spPr>
        <p:txBody>
          <a:bodyPr/>
          <a:lstStyle>
            <a:lvl1pPr>
              <a:lnSpc>
                <a:spcPct val="100000"/>
              </a:lnSpc>
              <a:defRPr sz="15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3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549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A24178-E0CD-E4C0-D4E3-53E35061A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021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C9CB0-CB7E-E94C-B8F8-4887D9800E5C}"/>
              </a:ext>
            </a:extLst>
          </p:cNvPr>
          <p:cNvSpPr/>
          <p:nvPr userDrawn="1"/>
        </p:nvSpPr>
        <p:spPr>
          <a:xfrm>
            <a:off x="3378200" y="610837"/>
            <a:ext cx="8356600" cy="5765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5489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00D664-3E4B-9494-A57B-CF012D40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490" y="2338635"/>
            <a:ext cx="7487615" cy="3672419"/>
          </a:xfrm>
        </p:spPr>
        <p:txBody>
          <a:bodyPr/>
          <a:lstStyle>
            <a:lvl1pPr>
              <a:lnSpc>
                <a:spcPct val="100000"/>
              </a:lnSpc>
              <a:defRPr sz="15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3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2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0D468E-0B23-3E80-E4D6-7F96D084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93" y="753893"/>
            <a:ext cx="3362808" cy="1054991"/>
          </a:xfrm>
        </p:spPr>
        <p:txBody>
          <a:bodyPr anchor="b">
            <a:normAutofit/>
          </a:bodyPr>
          <a:lstStyle>
            <a:lvl1pPr algn="ctr">
              <a:defRPr sz="3000" b="1" i="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pic>
        <p:nvPicPr>
          <p:cNvPr id="8" name="Picture 7" descr="A white circl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A974D6B-B253-A036-F6F8-982EA3631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7" y="6219994"/>
            <a:ext cx="448294" cy="5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8915-C610-ECF0-36D0-9126038B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7042-F6D0-A12A-41E9-4B44E6BE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39A2D-9C08-0807-4EEC-9E57EA3C0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6E5-4712-A343-8168-97E4AC0A07EA}" type="datetimeFigureOut">
              <a:rPr lang="en-ES" smtClean="0"/>
              <a:t>29/10/24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484CC-1257-D11C-1C22-701310885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F7CCC-4C68-E87B-E551-DE3B138F5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3EB1-4132-5D40-9852-6F841C39377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641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64" r:id="rId5"/>
    <p:sldLayoutId id="2147483673" r:id="rId6"/>
    <p:sldLayoutId id="2147483671" r:id="rId7"/>
    <p:sldLayoutId id="2147483672" r:id="rId8"/>
    <p:sldLayoutId id="2147483667" r:id="rId9"/>
    <p:sldLayoutId id="2147483661" r:id="rId10"/>
    <p:sldLayoutId id="2147483662" r:id="rId11"/>
    <p:sldLayoutId id="2147483665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EBBCF190-5980-9B0C-9AA1-4DC53B0CA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3" y="179690"/>
            <a:ext cx="11226793" cy="53352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141B7-7EFC-D6ED-20F4-41E59C7C87A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59861" y="6247455"/>
            <a:ext cx="5376862" cy="4492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ES" sz="1200">
                <a:solidFill>
                  <a:schemeClr val="tx1"/>
                </a:solidFill>
                <a:latin typeface="Helvetica" pitchFamily="2" charset="0"/>
              </a:rPr>
              <a:t>KATSE TULEVAISUUTEEN.   |    THINK FUTURE.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404639-AF3D-133E-39F5-D9A8123747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7161" y="5556098"/>
            <a:ext cx="7299325" cy="692302"/>
          </a:xfrm>
        </p:spPr>
        <p:txBody>
          <a:bodyPr anchor="ctr">
            <a:normAutofit/>
          </a:bodyPr>
          <a:lstStyle/>
          <a:p>
            <a:pPr algn="l"/>
            <a:r>
              <a:rPr lang="en-ES" sz="4000" b="1">
                <a:solidFill>
                  <a:schemeClr val="tx1"/>
                </a:solidFill>
                <a:latin typeface="Helvetica" pitchFamily="2" charset="0"/>
              </a:rPr>
              <a:t>Meidän SAMK -strategia</a:t>
            </a:r>
          </a:p>
        </p:txBody>
      </p:sp>
      <p:pic>
        <p:nvPicPr>
          <p:cNvPr id="7" name="Picture 6" descr="A logo with blue dots and black text&#10;&#10;Description automatically generated">
            <a:extLst>
              <a:ext uri="{FF2B5EF4-FFF2-40B4-BE49-F238E27FC236}">
                <a16:creationId xmlns:a16="http://schemas.microsoft.com/office/drawing/2014/main" id="{48EC788B-6BFF-D363-28B5-29472753C2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9" y="5407528"/>
            <a:ext cx="1903801" cy="11691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227964-5094-1B12-60C2-B7E52B5C113E}"/>
              </a:ext>
            </a:extLst>
          </p:cNvPr>
          <p:cNvCxnSpPr>
            <a:cxnSpLocks/>
          </p:cNvCxnSpPr>
          <p:nvPr/>
        </p:nvCxnSpPr>
        <p:spPr>
          <a:xfrm>
            <a:off x="3095605" y="5562600"/>
            <a:ext cx="0" cy="871386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A7C3915-2EB0-FB7F-30EB-C227A2063E49}"/>
              </a:ext>
            </a:extLst>
          </p:cNvPr>
          <p:cNvSpPr txBox="1">
            <a:spLocks/>
          </p:cNvSpPr>
          <p:nvPr/>
        </p:nvSpPr>
        <p:spPr>
          <a:xfrm>
            <a:off x="948268" y="2996239"/>
            <a:ext cx="6479821" cy="4193627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Työelämälähtöinen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koulutuksemme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mahdollistaa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sen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että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jokainen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opiskelijamme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valmistuu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työllistyy</a:t>
            </a:r>
            <a:r>
              <a:rPr lang="en-GB" sz="160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Tulevaisuuden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kasvutarinat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rakentuvat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osaamisalueidemme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ytimeen</a:t>
            </a:r>
            <a:r>
              <a:rPr lang="en-GB" sz="1600">
                <a:latin typeface="Helvetica" pitchFamily="2" charset="0"/>
              </a:rPr>
              <a:t> – </a:t>
            </a:r>
            <a:r>
              <a:rPr lang="en-GB" sz="1600" err="1">
                <a:latin typeface="Helvetica" pitchFamily="2" charset="0"/>
              </a:rPr>
              <a:t>hyvinvoivan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ihmisen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uudistuvan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teollisuuden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ympärille</a:t>
            </a:r>
            <a:r>
              <a:rPr lang="en-GB" sz="1600">
                <a:latin typeface="Helvetica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Ovemme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ovat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auki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maailmalle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olemme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osa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eurooppalaista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korkeakouluyhteisöä</a:t>
            </a:r>
            <a:r>
              <a:rPr lang="en-GB" sz="1600">
                <a:latin typeface="Helvetica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>
                <a:latin typeface="Helvetica" pitchFamily="2" charset="0"/>
              </a:rPr>
              <a:t>SAMK on </a:t>
            </a:r>
            <a:r>
              <a:rPr lang="en-GB" sz="1600" err="1">
                <a:latin typeface="Helvetica" pitchFamily="2" charset="0"/>
              </a:rPr>
              <a:t>osaavien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hyvinvoivien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ihmisten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korkeakouluyhteisö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jolla</a:t>
            </a:r>
            <a:r>
              <a:rPr lang="en-GB" sz="1600">
                <a:latin typeface="Helvetica" pitchFamily="2" charset="0"/>
              </a:rPr>
              <a:t> on </a:t>
            </a:r>
            <a:r>
              <a:rPr lang="en-GB" sz="1600" err="1">
                <a:latin typeface="Helvetica" pitchFamily="2" charset="0"/>
              </a:rPr>
              <a:t>jalat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Satakunnassa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katse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tulevaisuudessa</a:t>
            </a:r>
            <a:r>
              <a:rPr lang="en-GB" sz="1600"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latin typeface="Helvetica" pitchFamily="2" charset="0"/>
              </a:rPr>
              <a:t>Tämä</a:t>
            </a:r>
            <a:r>
              <a:rPr lang="en-GB" sz="1600">
                <a:latin typeface="Helvetica" pitchFamily="2" charset="0"/>
              </a:rPr>
              <a:t> on </a:t>
            </a:r>
            <a:r>
              <a:rPr lang="en-GB" sz="1600" err="1">
                <a:latin typeface="Helvetica" pitchFamily="2" charset="0"/>
              </a:rPr>
              <a:t>Meidän</a:t>
            </a:r>
            <a:r>
              <a:rPr lang="en-GB" sz="1600">
                <a:latin typeface="Helvetica" pitchFamily="2" charset="0"/>
              </a:rPr>
              <a:t> SAMK -</a:t>
            </a:r>
            <a:r>
              <a:rPr lang="en-GB" sz="1600" err="1">
                <a:latin typeface="Helvetica" pitchFamily="2" charset="0"/>
              </a:rPr>
              <a:t>strategia</a:t>
            </a:r>
            <a:r>
              <a:rPr lang="en-GB" sz="1600">
                <a:latin typeface="Helvetica" pitchFamily="2" charset="0"/>
              </a:rPr>
              <a:t>.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5FBEB3A-3984-007F-344B-603F3F367BDB}"/>
              </a:ext>
            </a:extLst>
          </p:cNvPr>
          <p:cNvSpPr txBox="1">
            <a:spLocks/>
          </p:cNvSpPr>
          <p:nvPr/>
        </p:nvSpPr>
        <p:spPr>
          <a:xfrm>
            <a:off x="-138289" y="1674636"/>
            <a:ext cx="7023100" cy="1054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fi-FI" sz="3200" dirty="0">
                <a:solidFill>
                  <a:schemeClr val="bg2">
                    <a:lumMod val="25000"/>
                  </a:schemeClr>
                </a:solidFill>
              </a:rPr>
              <a:t>Teemme unelmista totta:</a:t>
            </a:r>
            <a:endParaRPr lang="en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2FF0B6-64BF-0564-53DD-B1CF553B5965}"/>
              </a:ext>
            </a:extLst>
          </p:cNvPr>
          <p:cNvSpPr txBox="1">
            <a:spLocks/>
          </p:cNvSpPr>
          <p:nvPr/>
        </p:nvSpPr>
        <p:spPr>
          <a:xfrm>
            <a:off x="5744073" y="1072006"/>
            <a:ext cx="5702415" cy="4300520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0A5DA"/>
                </a:solidFill>
                <a:latin typeface="Helvetica" pitchFamily="2" charset="0"/>
              </a:rPr>
              <a:t>YHTEISÖLLISYYS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Osaava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hyvinvoiva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korkeakouluyhteisö</a:t>
            </a:r>
            <a:r>
              <a:rPr lang="en-GB" sz="1600">
                <a:latin typeface="Helvetica" pitchFamily="2" charset="0"/>
              </a:rPr>
              <a:t> on </a:t>
            </a:r>
            <a:r>
              <a:rPr lang="en-GB" sz="1600" err="1">
                <a:latin typeface="Helvetica" pitchFamily="2" charset="0"/>
              </a:rPr>
              <a:t>menestyksemme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perusta</a:t>
            </a:r>
            <a:r>
              <a:rPr lang="en-GB" sz="1600">
                <a:latin typeface="Helvetica" pitchFamily="2" charset="0"/>
              </a:rPr>
              <a:t>. </a:t>
            </a:r>
            <a:r>
              <a:rPr lang="en-GB" sz="1600" err="1">
                <a:latin typeface="Helvetica" pitchFamily="2" charset="0"/>
              </a:rPr>
              <a:t>Rakennamme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yhdessä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ihmiskeskeistä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toimintakulttuuria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jonka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keskiössä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ovat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asiantuntijuus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uudistuminen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avoin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vuorovaikutus</a:t>
            </a:r>
            <a:r>
              <a:rPr lang="en-GB" sz="1600">
                <a:latin typeface="Helvetica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0A5DA"/>
                </a:solidFill>
                <a:latin typeface="Helvetica" pitchFamily="2" charset="0"/>
              </a:rPr>
              <a:t>VASTUULLISUUS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Toimimme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taloudellisesti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ekologisesti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sosiaalisesti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kulttuurisesti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kestävällä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vastuullisella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tavalla</a:t>
            </a:r>
            <a:r>
              <a:rPr lang="en-GB" sz="1600">
                <a:latin typeface="Helvetica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50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0A5DA"/>
                </a:solidFill>
                <a:latin typeface="Helvetica" pitchFamily="2" charset="0"/>
              </a:rPr>
              <a:t>ENNAKKOLUULOTTOMUUS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err="1">
                <a:latin typeface="Helvetica" pitchFamily="2" charset="0"/>
              </a:rPr>
              <a:t>Haluamme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oppia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jatkuvasti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uutta</a:t>
            </a:r>
            <a:r>
              <a:rPr lang="en-GB" sz="1600">
                <a:latin typeface="Helvetica" pitchFamily="2" charset="0"/>
              </a:rPr>
              <a:t>. </a:t>
            </a:r>
            <a:r>
              <a:rPr lang="en-GB" sz="1600" err="1">
                <a:latin typeface="Helvetica" pitchFamily="2" charset="0"/>
              </a:rPr>
              <a:t>Jaamme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avoimesti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osaamistamme</a:t>
            </a:r>
            <a:r>
              <a:rPr lang="en-GB" sz="1600">
                <a:latin typeface="Helvetica" pitchFamily="2" charset="0"/>
              </a:rPr>
              <a:t>, </a:t>
            </a:r>
            <a:r>
              <a:rPr lang="en-GB" sz="1600" err="1">
                <a:latin typeface="Helvetica" pitchFamily="2" charset="0"/>
              </a:rPr>
              <a:t>joka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perustuu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kokemukseen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tutkittuun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tietoon</a:t>
            </a:r>
            <a:r>
              <a:rPr lang="en-GB" sz="1600">
                <a:latin typeface="Helvetica" pitchFamily="2" charset="0"/>
              </a:rPr>
              <a:t>. </a:t>
            </a:r>
            <a:r>
              <a:rPr lang="en-GB" sz="1600" err="1">
                <a:latin typeface="Helvetica" pitchFamily="2" charset="0"/>
              </a:rPr>
              <a:t>Etsimme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rohkeasti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uusia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ideoita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ja</a:t>
            </a:r>
            <a:r>
              <a:rPr lang="en-GB" sz="1600">
                <a:latin typeface="Helvetica" pitchFamily="2" charset="0"/>
              </a:rPr>
              <a:t> </a:t>
            </a:r>
            <a:r>
              <a:rPr lang="en-GB" sz="1600" err="1">
                <a:latin typeface="Helvetica" pitchFamily="2" charset="0"/>
              </a:rPr>
              <a:t>näkökulmia</a:t>
            </a:r>
            <a:r>
              <a:rPr lang="en-GB" sz="1600">
                <a:latin typeface="Helvetica" pitchFamily="2" charset="0"/>
              </a:rPr>
              <a:t>.</a:t>
            </a:r>
          </a:p>
        </p:txBody>
      </p:sp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69533E9D-5516-F757-6056-54C8F2CDE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31" y="1577932"/>
            <a:ext cx="675228" cy="675228"/>
          </a:xfrm>
          <a:prstGeom prst="rect">
            <a:avLst/>
          </a:prstGeom>
        </p:spPr>
      </p:pic>
      <p:pic>
        <p:nvPicPr>
          <p:cNvPr id="21" name="Graphic 20" descr="Renewable Energy with solid fill">
            <a:extLst>
              <a:ext uri="{FF2B5EF4-FFF2-40B4-BE49-F238E27FC236}">
                <a16:creationId xmlns:a16="http://schemas.microsoft.com/office/drawing/2014/main" id="{11B19C42-93A4-EE0E-F92B-82CAF5EDE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384" y="3298895"/>
            <a:ext cx="675228" cy="675228"/>
          </a:xfrm>
          <a:prstGeom prst="rect">
            <a:avLst/>
          </a:prstGeom>
        </p:spPr>
      </p:pic>
      <p:pic>
        <p:nvPicPr>
          <p:cNvPr id="27" name="Graphic 26" descr="Group brainstorm with solid fill">
            <a:extLst>
              <a:ext uri="{FF2B5EF4-FFF2-40B4-BE49-F238E27FC236}">
                <a16:creationId xmlns:a16="http://schemas.microsoft.com/office/drawing/2014/main" id="{3B9294D3-FB62-5E89-B976-727C6054E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0321" y="4791024"/>
            <a:ext cx="806363" cy="806363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1EA142-35D5-F085-6B13-53812CBE4549}"/>
              </a:ext>
            </a:extLst>
          </p:cNvPr>
          <p:cNvCxnSpPr>
            <a:cxnSpLocks/>
          </p:cNvCxnSpPr>
          <p:nvPr/>
        </p:nvCxnSpPr>
        <p:spPr>
          <a:xfrm>
            <a:off x="5570378" y="1160960"/>
            <a:ext cx="0" cy="1509172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E18341-91F6-6E90-5BAE-45D350FA7988}"/>
              </a:ext>
            </a:extLst>
          </p:cNvPr>
          <p:cNvCxnSpPr>
            <a:cxnSpLocks/>
          </p:cNvCxnSpPr>
          <p:nvPr/>
        </p:nvCxnSpPr>
        <p:spPr>
          <a:xfrm>
            <a:off x="5570378" y="3097823"/>
            <a:ext cx="0" cy="1246887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EA4BBD-2657-31B6-111D-E28E56A8AC4A}"/>
              </a:ext>
            </a:extLst>
          </p:cNvPr>
          <p:cNvCxnSpPr>
            <a:cxnSpLocks/>
          </p:cNvCxnSpPr>
          <p:nvPr/>
        </p:nvCxnSpPr>
        <p:spPr>
          <a:xfrm>
            <a:off x="5570378" y="4723215"/>
            <a:ext cx="0" cy="1246887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CF7A2F-D73F-D91E-3988-DC045CC8EE20}"/>
              </a:ext>
            </a:extLst>
          </p:cNvPr>
          <p:cNvSpPr txBox="1"/>
          <p:nvPr/>
        </p:nvSpPr>
        <p:spPr>
          <a:xfrm>
            <a:off x="2182706" y="802748"/>
            <a:ext cx="6126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3000" b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Arvomme</a:t>
            </a:r>
          </a:p>
        </p:txBody>
      </p:sp>
      <p:pic>
        <p:nvPicPr>
          <p:cNvPr id="14" name="Picture Placeholder 13" descr="A person smiling with a drawing of a atom&#10;&#10;Description automatically generated">
            <a:extLst>
              <a:ext uri="{FF2B5EF4-FFF2-40B4-BE49-F238E27FC236}">
                <a16:creationId xmlns:a16="http://schemas.microsoft.com/office/drawing/2014/main" id="{FAC785EC-23D8-0C58-8D70-657B224C6D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 l="17610" r="17610"/>
          <a:stretch>
            <a:fillRect/>
          </a:stretch>
        </p:blipFill>
        <p:spPr/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6224C9C-355B-111A-1FA5-75B13F5AA092}"/>
              </a:ext>
            </a:extLst>
          </p:cNvPr>
          <p:cNvSpPr txBox="1">
            <a:spLocks/>
          </p:cNvSpPr>
          <p:nvPr/>
        </p:nvSpPr>
        <p:spPr>
          <a:xfrm>
            <a:off x="0" y="887236"/>
            <a:ext cx="4156343" cy="690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2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fi-FI" sz="3200" dirty="0">
                <a:solidFill>
                  <a:schemeClr val="bg2">
                    <a:lumMod val="25000"/>
                  </a:schemeClr>
                </a:solidFill>
              </a:rPr>
              <a:t>Arvomme</a:t>
            </a:r>
            <a:endParaRPr lang="en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2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AA486B-3740-69B3-2066-51CF86B46D79}"/>
              </a:ext>
            </a:extLst>
          </p:cNvPr>
          <p:cNvSpPr txBox="1">
            <a:spLocks/>
          </p:cNvSpPr>
          <p:nvPr/>
        </p:nvSpPr>
        <p:spPr>
          <a:xfrm>
            <a:off x="5765799" y="2338270"/>
            <a:ext cx="5702415" cy="3436920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>
                <a:solidFill>
                  <a:srgbClr val="00A5DA"/>
                </a:solidFill>
                <a:latin typeface="Helvetica" pitchFamily="2" charset="0"/>
              </a:rPr>
              <a:t>Tehtävämme</a:t>
            </a:r>
            <a:r>
              <a:rPr lang="en-GB" sz="2400" b="1" dirty="0">
                <a:solidFill>
                  <a:srgbClr val="00A5DA"/>
                </a:solidFill>
                <a:latin typeface="Helvetica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 err="1">
                <a:latin typeface="Helvetica" pitchFamily="2" charset="0"/>
              </a:rPr>
              <a:t>Olemme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osaajien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kouluttaja</a:t>
            </a:r>
            <a:r>
              <a:rPr lang="en-GB" sz="1600" dirty="0">
                <a:latin typeface="Helvetica" pitchFamily="2" charset="0"/>
              </a:rPr>
              <a:t>, </a:t>
            </a:r>
            <a:r>
              <a:rPr lang="en-GB" sz="1600" dirty="0" err="1">
                <a:latin typeface="Helvetica" pitchFamily="2" charset="0"/>
              </a:rPr>
              <a:t>kehittäjä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kansainvälistäjä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sekä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yrittäjyyden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edistäjä</a:t>
            </a:r>
            <a:r>
              <a:rPr lang="en-GB" sz="1600" dirty="0">
                <a:latin typeface="Helvetica" pitchFamily="2" charset="0"/>
              </a:rPr>
              <a:t>. </a:t>
            </a:r>
            <a:r>
              <a:rPr lang="en-GB" sz="1600" dirty="0" err="1">
                <a:latin typeface="Helvetica" pitchFamily="2" charset="0"/>
              </a:rPr>
              <a:t>Satakunnan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elinkeino</a:t>
            </a:r>
            <a:r>
              <a:rPr lang="en-GB" sz="1600" dirty="0">
                <a:latin typeface="Helvetica" pitchFamily="2" charset="0"/>
              </a:rPr>
              <a:t>-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toimialarakenne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edellyttää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meiltä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laajaa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monialaista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koulutusta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tutkimusta</a:t>
            </a:r>
            <a:r>
              <a:rPr lang="en-GB" sz="1600" dirty="0">
                <a:latin typeface="Helvetica" pitchFamily="2" charset="0"/>
              </a:rPr>
              <a:t>. </a:t>
            </a:r>
          </a:p>
          <a:p>
            <a:pPr marL="0" indent="0">
              <a:buNone/>
            </a:pPr>
            <a:endParaRPr lang="en-GB" sz="15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00A5DA"/>
                </a:solidFill>
                <a:latin typeface="Helvetica" pitchFamily="2" charset="0"/>
              </a:rPr>
              <a:t>Profiiimme</a:t>
            </a:r>
            <a:endParaRPr lang="en-GB" sz="2400" b="1" dirty="0">
              <a:solidFill>
                <a:srgbClr val="00A5DA"/>
              </a:solidFill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 err="1">
                <a:latin typeface="Helvetica" pitchFamily="2" charset="0"/>
              </a:rPr>
              <a:t>Profiilimme</a:t>
            </a:r>
            <a:r>
              <a:rPr lang="en-GB" sz="1600" dirty="0">
                <a:latin typeface="Helvetica" pitchFamily="2" charset="0"/>
              </a:rPr>
              <a:t> on </a:t>
            </a:r>
            <a:r>
              <a:rPr lang="en-GB" sz="1600" dirty="0" err="1">
                <a:latin typeface="Helvetica" pitchFamily="2" charset="0"/>
              </a:rPr>
              <a:t>ihminen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uudistuva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teollisuus</a:t>
            </a:r>
            <a:r>
              <a:rPr lang="en-GB" sz="1600" dirty="0">
                <a:latin typeface="Helvetica" pitchFamily="2" charset="0"/>
              </a:rPr>
              <a:t>. Suomi </a:t>
            </a:r>
            <a:r>
              <a:rPr lang="en-GB" sz="1600" dirty="0" err="1">
                <a:latin typeface="Helvetica" pitchFamily="2" charset="0"/>
              </a:rPr>
              <a:t>elää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Satakunnan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länsirannikon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teollisuudesta</a:t>
            </a:r>
            <a:r>
              <a:rPr lang="en-GB" sz="1600" dirty="0">
                <a:latin typeface="Helvetica" pitchFamily="2" charset="0"/>
              </a:rPr>
              <a:t>. </a:t>
            </a:r>
            <a:r>
              <a:rPr lang="en-GB" sz="1600" dirty="0" err="1">
                <a:latin typeface="Helvetica" pitchFamily="2" charset="0"/>
              </a:rPr>
              <a:t>Ihmisen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rooli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uudistuvassa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teollisuudessa</a:t>
            </a:r>
            <a:r>
              <a:rPr lang="en-GB" sz="1600" dirty="0">
                <a:latin typeface="Helvetica" pitchFamily="2" charset="0"/>
              </a:rPr>
              <a:t> on </a:t>
            </a:r>
            <a:r>
              <a:rPr lang="en-GB" sz="1600" dirty="0" err="1">
                <a:latin typeface="Helvetica" pitchFamily="2" charset="0"/>
              </a:rPr>
              <a:t>merkittävä</a:t>
            </a:r>
            <a:r>
              <a:rPr lang="en-GB" sz="1600" dirty="0">
                <a:latin typeface="Helvetica" pitchFamily="2" charset="0"/>
              </a:rPr>
              <a:t>. </a:t>
            </a:r>
            <a:r>
              <a:rPr lang="en-GB" sz="1600" dirty="0" err="1">
                <a:latin typeface="Helvetica" pitchFamily="2" charset="0"/>
              </a:rPr>
              <a:t>Osaavien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työntekijöiden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uusien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teknologioiden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avulla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saavutetaan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yhteiset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tavoitteet</a:t>
            </a:r>
            <a:r>
              <a:rPr lang="en-GB" sz="1600" dirty="0">
                <a:latin typeface="Helvetica" pitchFamily="2" charset="0"/>
              </a:rPr>
              <a:t>.</a:t>
            </a:r>
          </a:p>
        </p:txBody>
      </p:sp>
      <p:pic>
        <p:nvPicPr>
          <p:cNvPr id="19" name="Graphic 18" descr="Teacher with solid fill">
            <a:extLst>
              <a:ext uri="{FF2B5EF4-FFF2-40B4-BE49-F238E27FC236}">
                <a16:creationId xmlns:a16="http://schemas.microsoft.com/office/drawing/2014/main" id="{3D36B3BF-3CF6-4FF6-D5BF-D0A9FAAA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512" y="2755680"/>
            <a:ext cx="723787" cy="723787"/>
          </a:xfrm>
          <a:prstGeom prst="rect">
            <a:avLst/>
          </a:prstGeom>
        </p:spPr>
      </p:pic>
      <p:pic>
        <p:nvPicPr>
          <p:cNvPr id="21" name="Graphic 20" descr="Viral with solid fill">
            <a:extLst>
              <a:ext uri="{FF2B5EF4-FFF2-40B4-BE49-F238E27FC236}">
                <a16:creationId xmlns:a16="http://schemas.microsoft.com/office/drawing/2014/main" id="{DB6EAB60-E0E2-B3F9-3707-174B69F71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4512" y="4693553"/>
            <a:ext cx="723787" cy="723787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C26B1037-714E-AF2D-89C5-0A336F66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99" y="323457"/>
            <a:ext cx="7232759" cy="1684032"/>
          </a:xfrm>
        </p:spPr>
        <p:txBody>
          <a:bodyPr>
            <a:normAutofit/>
          </a:bodyPr>
          <a:lstStyle/>
          <a:p>
            <a:pPr algn="l"/>
            <a:r>
              <a:rPr lang="en-ES">
                <a:solidFill>
                  <a:schemeClr val="bg2">
                    <a:lumMod val="25000"/>
                  </a:schemeClr>
                </a:solidFill>
              </a:rPr>
              <a:t>Jokainen opiskelijamme </a:t>
            </a:r>
            <a:br>
              <a:rPr lang="en-ES">
                <a:solidFill>
                  <a:schemeClr val="bg2">
                    <a:lumMod val="25000"/>
                  </a:schemeClr>
                </a:solidFill>
              </a:rPr>
            </a:br>
            <a:r>
              <a:rPr lang="en-ES">
                <a:solidFill>
                  <a:schemeClr val="bg2">
                    <a:lumMod val="25000"/>
                  </a:schemeClr>
                </a:solidFill>
              </a:rPr>
              <a:t>valmistuu ja työllistyy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9EB5B7-6571-18AC-CFBD-053D6A0BE78F}"/>
              </a:ext>
            </a:extLst>
          </p:cNvPr>
          <p:cNvCxnSpPr>
            <a:cxnSpLocks/>
          </p:cNvCxnSpPr>
          <p:nvPr/>
        </p:nvCxnSpPr>
        <p:spPr>
          <a:xfrm>
            <a:off x="5608478" y="2338270"/>
            <a:ext cx="0" cy="1509172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CD9C32-3D33-AA90-E3BB-59E54BEA1833}"/>
              </a:ext>
            </a:extLst>
          </p:cNvPr>
          <p:cNvCxnSpPr>
            <a:cxnSpLocks/>
          </p:cNvCxnSpPr>
          <p:nvPr/>
        </p:nvCxnSpPr>
        <p:spPr>
          <a:xfrm>
            <a:off x="5608478" y="4353150"/>
            <a:ext cx="0" cy="162082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 descr="A person holding up a drawing of a cloud&#10;&#10;Description automatically generated">
            <a:extLst>
              <a:ext uri="{FF2B5EF4-FFF2-40B4-BE49-F238E27FC236}">
                <a16:creationId xmlns:a16="http://schemas.microsoft.com/office/drawing/2014/main" id="{85C6A924-87B3-92DA-FBFA-3276C1D1ED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 l="23407" r="23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1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rgrafiikka nousevat alat: huoltovarmuus ja tiedolla johtaminen, vahvuusalat:  automaatio, robotiikka ja tekoäly sekä ihmisen osallisuus ja toimintakyky.">
            <a:extLst>
              <a:ext uri="{FF2B5EF4-FFF2-40B4-BE49-F238E27FC236}">
                <a16:creationId xmlns:a16="http://schemas.microsoft.com/office/drawing/2014/main" id="{2C2C06D2-03F1-2454-34FA-3D6C2025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42" t="10281" r="25427" b="11490"/>
          <a:stretch/>
        </p:blipFill>
        <p:spPr>
          <a:xfrm>
            <a:off x="2583586" y="-614018"/>
            <a:ext cx="9886853" cy="8086034"/>
          </a:xfrm>
          <a:prstGeom prst="rect">
            <a:avLst/>
          </a:prstGeom>
        </p:spPr>
      </p:pic>
      <p:sp>
        <p:nvSpPr>
          <p:cNvPr id="3" name="Title 40">
            <a:extLst>
              <a:ext uri="{FF2B5EF4-FFF2-40B4-BE49-F238E27FC236}">
                <a16:creationId xmlns:a16="http://schemas.microsoft.com/office/drawing/2014/main" id="{6FF764D2-1F9B-6A83-7634-3D239CCFBB4F}"/>
              </a:ext>
            </a:extLst>
          </p:cNvPr>
          <p:cNvSpPr txBox="1">
            <a:spLocks/>
          </p:cNvSpPr>
          <p:nvPr/>
        </p:nvSpPr>
        <p:spPr>
          <a:xfrm>
            <a:off x="158472" y="3195972"/>
            <a:ext cx="4506518" cy="1054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ES" sz="3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Nousevat ja</a:t>
            </a:r>
          </a:p>
          <a:p>
            <a:pPr>
              <a:lnSpc>
                <a:spcPct val="100000"/>
              </a:lnSpc>
            </a:pPr>
            <a:r>
              <a:rPr lang="en-ES" sz="3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vahvuusalamme</a:t>
            </a:r>
          </a:p>
        </p:txBody>
      </p:sp>
    </p:spTree>
    <p:extLst>
      <p:ext uri="{BB962C8B-B14F-4D97-AF65-F5344CB8AC3E}">
        <p14:creationId xmlns:p14="http://schemas.microsoft.com/office/powerpoint/2010/main" val="377916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7590-D571-5A44-3A70-29BAA8D6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grafiikka, strategiset tavoitteet: hyvinvoiva yhteisö, kestävää ja tuloksellista vastuullisuutta, työelämän tarpeisiin, kansainvälisyys ja tutkimus.">
            <a:extLst>
              <a:ext uri="{FF2B5EF4-FFF2-40B4-BE49-F238E27FC236}">
                <a16:creationId xmlns:a16="http://schemas.microsoft.com/office/drawing/2014/main" id="{F691347C-089D-4863-6951-C2115B9AC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2246" y="361484"/>
            <a:ext cx="14954609" cy="8306811"/>
          </a:xfrm>
          <a:prstGeom prst="rect">
            <a:avLst/>
          </a:prstGeom>
        </p:spPr>
      </p:pic>
      <p:sp>
        <p:nvSpPr>
          <p:cNvPr id="3" name="Title 40">
            <a:extLst>
              <a:ext uri="{FF2B5EF4-FFF2-40B4-BE49-F238E27FC236}">
                <a16:creationId xmlns:a16="http://schemas.microsoft.com/office/drawing/2014/main" id="{A3E666CC-9269-652D-AA34-6E1C818567DC}"/>
              </a:ext>
            </a:extLst>
          </p:cNvPr>
          <p:cNvSpPr txBox="1">
            <a:spLocks/>
          </p:cNvSpPr>
          <p:nvPr/>
        </p:nvSpPr>
        <p:spPr>
          <a:xfrm>
            <a:off x="1102929" y="652059"/>
            <a:ext cx="5211244" cy="1054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ES" sz="3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Strategiset tavoitteemme</a:t>
            </a:r>
          </a:p>
        </p:txBody>
      </p:sp>
    </p:spTree>
    <p:extLst>
      <p:ext uri="{BB962C8B-B14F-4D97-AF65-F5344CB8AC3E}">
        <p14:creationId xmlns:p14="http://schemas.microsoft.com/office/powerpoint/2010/main" val="2609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66802-5F30-8850-591A-97239C86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93" y="831910"/>
            <a:ext cx="7439507" cy="1054991"/>
          </a:xfrm>
        </p:spPr>
        <p:txBody>
          <a:bodyPr/>
          <a:lstStyle/>
          <a:p>
            <a:pPr algn="l"/>
            <a:r>
              <a:rPr lang="en-ES" dirty="0">
                <a:solidFill>
                  <a:schemeClr val="tx1"/>
                </a:solidFill>
              </a:rPr>
              <a:t>Koulutusalamme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6964A-9A9D-880F-1D59-C4AA7DAED1B0}"/>
              </a:ext>
            </a:extLst>
          </p:cNvPr>
          <p:cNvSpPr txBox="1"/>
          <p:nvPr/>
        </p:nvSpPr>
        <p:spPr>
          <a:xfrm>
            <a:off x="4752493" y="2065876"/>
            <a:ext cx="664928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Kuvataide</a:t>
            </a:r>
            <a:endParaRPr lang="en-GB" sz="17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Liiketalous</a:t>
            </a:r>
            <a:endParaRPr lang="en-GB" sz="17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Matkailuliiketoiminta</a:t>
            </a:r>
            <a:endParaRPr lang="en-GB" sz="17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Merenkulku</a:t>
            </a:r>
            <a:endParaRPr lang="en-GB" sz="17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Tekniikka</a:t>
            </a:r>
            <a:r>
              <a:rPr lang="en-GB" sz="1700" dirty="0">
                <a:latin typeface="Helvetica" pitchFamily="2" charset="0"/>
              </a:rPr>
              <a:t> </a:t>
            </a:r>
            <a:r>
              <a:rPr lang="en-GB" sz="1700" dirty="0" err="1">
                <a:latin typeface="Helvetica" pitchFamily="2" charset="0"/>
              </a:rPr>
              <a:t>ja</a:t>
            </a:r>
            <a:r>
              <a:rPr lang="en-GB" sz="1700" dirty="0">
                <a:latin typeface="Helvetica" pitchFamily="2" charset="0"/>
              </a:rPr>
              <a:t> </a:t>
            </a:r>
            <a:r>
              <a:rPr lang="en-GB" sz="1700" dirty="0" err="1">
                <a:latin typeface="Helvetica" pitchFamily="2" charset="0"/>
              </a:rPr>
              <a:t>tietojenkäsittely</a:t>
            </a:r>
            <a:endParaRPr lang="en-GB" sz="17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latin typeface="Helvetica" pitchFamily="2" charset="0"/>
              </a:rPr>
              <a:t>Terveys</a:t>
            </a:r>
            <a:r>
              <a:rPr lang="en-GB" sz="1700" dirty="0">
                <a:latin typeface="Helvetica" pitchFamily="2" charset="0"/>
              </a:rPr>
              <a:t> </a:t>
            </a:r>
            <a:r>
              <a:rPr lang="en-GB" sz="1700" dirty="0" err="1">
                <a:latin typeface="Helvetica" pitchFamily="2" charset="0"/>
              </a:rPr>
              <a:t>ja</a:t>
            </a:r>
            <a:r>
              <a:rPr lang="en-GB" sz="1700" dirty="0">
                <a:latin typeface="Helvetica" pitchFamily="2" charset="0"/>
              </a:rPr>
              <a:t> </a:t>
            </a:r>
            <a:r>
              <a:rPr lang="en-GB" sz="1700" dirty="0" err="1">
                <a:latin typeface="Helvetica" pitchFamily="2" charset="0"/>
              </a:rPr>
              <a:t>hyvinvointi</a:t>
            </a:r>
            <a:endParaRPr lang="en-GB" sz="1700" dirty="0">
              <a:latin typeface="Helvetica" pitchFamily="2" charset="0"/>
            </a:endParaRPr>
          </a:p>
          <a:p>
            <a:pPr lvl="1">
              <a:spcAft>
                <a:spcPts val="600"/>
              </a:spcAft>
            </a:pPr>
            <a:endParaRPr lang="en-GB" sz="1600" dirty="0">
              <a:latin typeface="Helvetica" pitchFamily="2" charset="0"/>
            </a:endParaRPr>
          </a:p>
        </p:txBody>
      </p:sp>
      <p:pic>
        <p:nvPicPr>
          <p:cNvPr id="6" name="Picture Placeholder 5" descr="A person smiling with a drawing of a atom&#10;&#10;Description automatically generated">
            <a:extLst>
              <a:ext uri="{FF2B5EF4-FFF2-40B4-BE49-F238E27FC236}">
                <a16:creationId xmlns:a16="http://schemas.microsoft.com/office/drawing/2014/main" id="{11873C25-2811-89EB-D934-145EE48C07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2749" t="10837" r="19492"/>
          <a:stretch/>
        </p:blipFill>
        <p:spPr>
          <a:xfrm>
            <a:off x="0" y="0"/>
            <a:ext cx="4102100" cy="6858000"/>
          </a:xfrm>
        </p:spPr>
      </p:pic>
    </p:spTree>
    <p:extLst>
      <p:ext uri="{BB962C8B-B14F-4D97-AF65-F5344CB8AC3E}">
        <p14:creationId xmlns:p14="http://schemas.microsoft.com/office/powerpoint/2010/main" val="290005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1C417-1632-3C41-A6A8-55FB18E4D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08C057-FAE9-9E8F-D348-9B722974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93" y="627629"/>
            <a:ext cx="7439507" cy="1054991"/>
          </a:xfrm>
        </p:spPr>
        <p:txBody>
          <a:bodyPr/>
          <a:lstStyle/>
          <a:p>
            <a:pPr algn="l"/>
            <a:r>
              <a:rPr lang="en-ES">
                <a:solidFill>
                  <a:schemeClr val="tx1"/>
                </a:solidFill>
              </a:rPr>
              <a:t>Tutkimuskeskuksemme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AA9FA1-B0C8-C416-2C33-568DD774CC5A}"/>
              </a:ext>
            </a:extLst>
          </p:cNvPr>
          <p:cNvSpPr txBox="1"/>
          <p:nvPr/>
        </p:nvSpPr>
        <p:spPr>
          <a:xfrm>
            <a:off x="4752493" y="1842140"/>
            <a:ext cx="6649285" cy="464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err="1">
                <a:latin typeface="Helvetica" pitchFamily="2" charset="0"/>
              </a:rPr>
              <a:t>Panostamme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teknologiateollisuutta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yritystoimintaa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tukevaan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käytännönläheiseen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tutkimustoimintaan</a:t>
            </a:r>
            <a:r>
              <a:rPr lang="en-GB" sz="1600" dirty="0">
                <a:latin typeface="Helvetica" pitchFamily="2" charset="0"/>
              </a:rPr>
              <a:t>. </a:t>
            </a:r>
            <a:r>
              <a:rPr lang="en-GB" sz="1600" dirty="0" err="1">
                <a:latin typeface="Helvetica" pitchFamily="2" charset="0"/>
              </a:rPr>
              <a:t>Tutkimuskeskuksemme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tukevat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yrityksiä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liiketoiminnan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kasvussa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uudistamisessa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sekä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kilpailukyvyn</a:t>
            </a:r>
            <a:r>
              <a:rPr lang="en-GB" sz="1600" dirty="0">
                <a:latin typeface="Helvetica" pitchFamily="2" charset="0"/>
              </a:rPr>
              <a:t>, </a:t>
            </a:r>
            <a:r>
              <a:rPr lang="en-GB" sz="1600" dirty="0" err="1">
                <a:latin typeface="Helvetica" pitchFamily="2" charset="0"/>
              </a:rPr>
              <a:t>tehokkuuden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työhyvinvoinnin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parantamisessa</a:t>
            </a:r>
            <a:r>
              <a:rPr lang="en-GB" sz="1600" dirty="0">
                <a:latin typeface="Helvetica" pitchFamily="2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Helvetica" pitchFamily="2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Ihmisen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toimintakyvyn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tutkimuskeskus</a:t>
            </a:r>
            <a:endParaRPr lang="en-GB" sz="16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Matkailun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kehittämiskeskus</a:t>
            </a:r>
            <a:endParaRPr lang="en-GB" sz="16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Merilogistiikan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tutkimuskeskus</a:t>
            </a:r>
            <a:endParaRPr lang="en-GB" sz="16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RoboAI-tutkimuskeskus</a:t>
            </a:r>
            <a:endParaRPr lang="en-GB" sz="1600" dirty="0">
              <a:latin typeface="Helvetica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Tutkimuskeskus</a:t>
            </a:r>
            <a:r>
              <a:rPr lang="en-GB" sz="1600" dirty="0">
                <a:latin typeface="Helvetica" pitchFamily="2" charset="0"/>
              </a:rPr>
              <a:t> WANDER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Helvetica" pitchFamily="2" charset="0"/>
              </a:rPr>
              <a:t>Tiedolla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johtamisen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keskus</a:t>
            </a:r>
            <a:r>
              <a:rPr lang="en-GB" sz="1600" dirty="0">
                <a:latin typeface="Helvetica" pitchFamily="2" charset="0"/>
              </a:rPr>
              <a:t> BIC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600" dirty="0" err="1">
                <a:latin typeface="Helvetica" pitchFamily="2" charset="0"/>
              </a:rPr>
              <a:t>Lisäksi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meillä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toimii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Resurssiviisauden</a:t>
            </a:r>
            <a:r>
              <a:rPr lang="en-GB" sz="1600" dirty="0">
                <a:latin typeface="Helvetica" pitchFamily="2" charset="0"/>
              </a:rPr>
              <a:t> </a:t>
            </a:r>
            <a:r>
              <a:rPr lang="en-GB" sz="1600" dirty="0" err="1">
                <a:latin typeface="Helvetica" pitchFamily="2" charset="0"/>
              </a:rPr>
              <a:t>tutkimuskokonaisuus</a:t>
            </a:r>
            <a:r>
              <a:rPr lang="en-GB" sz="1600" dirty="0">
                <a:latin typeface="Helvetica" pitchFamily="2" charset="0"/>
              </a:rPr>
              <a:t>. </a:t>
            </a:r>
            <a:endParaRPr lang="en-GB" sz="2800" b="1" dirty="0">
              <a:solidFill>
                <a:srgbClr val="00A5DA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800" b="1" dirty="0">
              <a:solidFill>
                <a:srgbClr val="00A5DA"/>
              </a:solidFill>
              <a:latin typeface="Helvetica" pitchFamily="2" charset="0"/>
            </a:endParaRPr>
          </a:p>
        </p:txBody>
      </p:sp>
      <p:pic>
        <p:nvPicPr>
          <p:cNvPr id="6" name="Picture Placeholder 5" descr="A person with his hand on his chin&#10;&#10;Description automatically generated">
            <a:extLst>
              <a:ext uri="{FF2B5EF4-FFF2-40B4-BE49-F238E27FC236}">
                <a16:creationId xmlns:a16="http://schemas.microsoft.com/office/drawing/2014/main" id="{CFD286C7-588E-0BC2-7497-B53986FEB3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711" r="29863"/>
          <a:stretch/>
        </p:blipFill>
        <p:spPr>
          <a:xfrm>
            <a:off x="0" y="0"/>
            <a:ext cx="4102100" cy="6858000"/>
          </a:xfrm>
        </p:spPr>
      </p:pic>
    </p:spTree>
    <p:extLst>
      <p:ext uri="{BB962C8B-B14F-4D97-AF65-F5344CB8AC3E}">
        <p14:creationId xmlns:p14="http://schemas.microsoft.com/office/powerpoint/2010/main" val="120903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10642</TotalTime>
  <Words>626</Words>
  <Application>Microsoft Macintosh PowerPoint</Application>
  <PresentationFormat>Widescreen</PresentationFormat>
  <Paragraphs>80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Calibri Light</vt:lpstr>
      <vt:lpstr>Helvetica</vt:lpstr>
      <vt:lpstr>Helvetica Neue</vt:lpstr>
      <vt:lpstr>Office Theme</vt:lpstr>
      <vt:lpstr>Meidän SAMK -strategia</vt:lpstr>
      <vt:lpstr>PowerPoint Presentation</vt:lpstr>
      <vt:lpstr>PowerPoint Presentation</vt:lpstr>
      <vt:lpstr>Jokainen opiskelijamme  valmistuu ja työllistyy</vt:lpstr>
      <vt:lpstr>PowerPoint Presentation</vt:lpstr>
      <vt:lpstr>PowerPoint Presentation</vt:lpstr>
      <vt:lpstr>Koulutusalamme</vt:lpstr>
      <vt:lpstr>Tutkimuskeskuksemme</vt:lpstr>
    </vt:vector>
  </TitlesOfParts>
  <Manager>Jatta Lehtonen</Manager>
  <Company>Satakunnan ammattikorkealoulu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Meidän SAMK -strategiaesitys</dc:title>
  <dc:subject/>
  <dc:creator>SAMK Viestintä</dc:creator>
  <cp:keywords>strategia, MeidänSAMK</cp:keywords>
  <dc:description/>
  <cp:lastModifiedBy>Lehtonen Jatta</cp:lastModifiedBy>
  <cp:revision>14</cp:revision>
  <dcterms:created xsi:type="dcterms:W3CDTF">2023-04-26T09:33:28Z</dcterms:created>
  <dcterms:modified xsi:type="dcterms:W3CDTF">2024-10-29T11:10:26Z</dcterms:modified>
  <cp:category/>
</cp:coreProperties>
</file>