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58" r:id="rId2"/>
  </p:sldMasterIdLst>
  <p:notesMasterIdLst>
    <p:notesMasterId r:id="rId32"/>
  </p:notesMasterIdLst>
  <p:sldIdLst>
    <p:sldId id="256" r:id="rId3"/>
    <p:sldId id="352" r:id="rId4"/>
    <p:sldId id="353" r:id="rId5"/>
    <p:sldId id="347" r:id="rId6"/>
    <p:sldId id="354" r:id="rId7"/>
    <p:sldId id="355" r:id="rId8"/>
    <p:sldId id="261" r:id="rId9"/>
    <p:sldId id="356" r:id="rId10"/>
    <p:sldId id="412" r:id="rId11"/>
    <p:sldId id="413" r:id="rId12"/>
    <p:sldId id="357" r:id="rId13"/>
    <p:sldId id="265" r:id="rId14"/>
    <p:sldId id="411" r:id="rId15"/>
    <p:sldId id="266" r:id="rId16"/>
    <p:sldId id="267" r:id="rId17"/>
    <p:sldId id="348" r:id="rId18"/>
    <p:sldId id="268" r:id="rId19"/>
    <p:sldId id="270" r:id="rId20"/>
    <p:sldId id="414" r:id="rId21"/>
    <p:sldId id="276" r:id="rId22"/>
    <p:sldId id="271" r:id="rId23"/>
    <p:sldId id="350" r:id="rId24"/>
    <p:sldId id="349" r:id="rId25"/>
    <p:sldId id="272" r:id="rId26"/>
    <p:sldId id="274" r:id="rId27"/>
    <p:sldId id="351" r:id="rId28"/>
    <p:sldId id="277" r:id="rId29"/>
    <p:sldId id="278" r:id="rId30"/>
    <p:sldId id="279"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47" roundtripDataSignature="AMtx7mgqg98IrwFQ/ERKmTsE0PKO23vkR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5"/>
    <p:restoredTop sz="82177"/>
  </p:normalViewPr>
  <p:slideViewPr>
    <p:cSldViewPr snapToGrid="0">
      <p:cViewPr varScale="1">
        <p:scale>
          <a:sx n="104" d="100"/>
          <a:sy n="104" d="100"/>
        </p:scale>
        <p:origin x="127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i-FI"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9" name="Google Shape;27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363" name="Google Shape;36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45D5CC01-E7E3-5542-9F99-26ADC598C286}" type="slidenum">
              <a:rPr lang="fi-FI" smtClean="0"/>
              <a:t>13</a:t>
            </a:fld>
            <a:endParaRPr lang="fi-FI"/>
          </a:p>
        </p:txBody>
      </p:sp>
    </p:spTree>
    <p:extLst>
      <p:ext uri="{BB962C8B-B14F-4D97-AF65-F5344CB8AC3E}">
        <p14:creationId xmlns:p14="http://schemas.microsoft.com/office/powerpoint/2010/main" val="1886613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1" name="Google Shape;38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7665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4" name="Google Shape;3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0" name="Google Shape;4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You</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can</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only</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apply</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for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current</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YAMK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degrees</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through</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a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transfer</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a:t>
            </a:r>
            <a:r>
              <a:rPr lang="fi-FI" sz="1800" kern="100" dirty="0" err="1">
                <a:effectLst/>
                <a:latin typeface="Aptos" panose="020B0004020202020204" pitchFamily="34" charset="0"/>
                <a:ea typeface="Aptos" panose="020B0004020202020204" pitchFamily="34" charset="0"/>
                <a:cs typeface="Times New Roman" panose="02020603050405020304" pitchFamily="18" charset="0"/>
              </a:rPr>
              <a:t>application:Vastuullinen</a:t>
            </a:r>
            <a:r>
              <a:rPr lang="fi-FI" sz="1800" kern="100" dirty="0">
                <a:effectLst/>
                <a:latin typeface="Aptos" panose="020B0004020202020204" pitchFamily="34" charset="0"/>
                <a:ea typeface="Aptos" panose="020B0004020202020204" pitchFamily="34" charset="0"/>
                <a:cs typeface="Times New Roman" panose="02020603050405020304" pitchFamily="18" charset="0"/>
              </a:rPr>
              <a:t> toimitusverkosto (YAMK)</a:t>
            </a:r>
            <a:endParaRPr lang="en-E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SzPts val="2000"/>
              <a:buFont typeface="Arial" panose="020B0604020202020204" pitchFamily="34" charset="0"/>
              <a:buChar char="•"/>
            </a:pPr>
            <a:r>
              <a:rPr lang="fi-FI" sz="1800" dirty="0" err="1"/>
              <a:t>Development</a:t>
            </a:r>
            <a:r>
              <a:rPr lang="fi-FI" sz="1800" dirty="0"/>
              <a:t> and Management of </a:t>
            </a:r>
            <a:r>
              <a:rPr lang="fi-FI" sz="1800" dirty="0" err="1"/>
              <a:t>Welfare</a:t>
            </a:r>
            <a:r>
              <a:rPr lang="fi-FI" sz="1800" dirty="0"/>
              <a:t> Services</a:t>
            </a:r>
          </a:p>
          <a:p>
            <a:pPr marL="285750" indent="-285750">
              <a:buSzPts val="2000"/>
              <a:buFont typeface="Arial" panose="020B0604020202020204" pitchFamily="34" charset="0"/>
              <a:buChar char="•"/>
            </a:pPr>
            <a:r>
              <a:rPr lang="fi-FI" sz="1800" dirty="0" err="1"/>
              <a:t>Elderly</a:t>
            </a:r>
            <a:r>
              <a:rPr lang="fi-FI" sz="1800" dirty="0"/>
              <a:t> Care</a:t>
            </a:r>
          </a:p>
          <a:p>
            <a:pPr marL="285750" indent="-285750">
              <a:lnSpc>
                <a:spcPct val="90000"/>
              </a:lnSpc>
              <a:buFont typeface="Arial" panose="020B0604020202020204" pitchFamily="34" charset="0"/>
              <a:buChar char="•"/>
            </a:pPr>
            <a:r>
              <a:rPr lang="fi-FI" sz="1800" dirty="0"/>
              <a:t>Health and </a:t>
            </a:r>
            <a:r>
              <a:rPr lang="fi-FI" sz="1800" dirty="0" err="1"/>
              <a:t>Welfare</a:t>
            </a:r>
            <a:r>
              <a:rPr lang="fi-FI" sz="1800" dirty="0"/>
              <a:t> </a:t>
            </a:r>
            <a:r>
              <a:rPr lang="fi-FI" sz="1800" dirty="0" err="1"/>
              <a:t>Promotion</a:t>
            </a:r>
            <a:endParaRPr lang="fi-FI" sz="1800" dirty="0"/>
          </a:p>
          <a:p>
            <a:pPr marL="285750" indent="-285750">
              <a:lnSpc>
                <a:spcPct val="90000"/>
              </a:lnSpc>
              <a:buFont typeface="Arial" panose="020B0604020202020204" pitchFamily="34" charset="0"/>
              <a:buChar char="•"/>
            </a:pPr>
            <a:r>
              <a:rPr lang="fi-FI" sz="1800" dirty="0" err="1"/>
              <a:t>Future</a:t>
            </a:r>
            <a:r>
              <a:rPr lang="fi-FI" sz="1800" dirty="0"/>
              <a:t> </a:t>
            </a:r>
            <a:r>
              <a:rPr lang="fi-FI" sz="1800" dirty="0" err="1"/>
              <a:t>Leadership</a:t>
            </a:r>
            <a:endParaRPr lang="fi-FI" sz="1800" dirty="0"/>
          </a:p>
          <a:p>
            <a:pPr marL="285750" indent="-285750">
              <a:lnSpc>
                <a:spcPct val="90000"/>
              </a:lnSpc>
              <a:buFont typeface="Arial" panose="020B0604020202020204" pitchFamily="34" charset="0"/>
              <a:buChar char="•"/>
            </a:pPr>
            <a:r>
              <a:rPr lang="fi-FI" sz="1800" dirty="0" err="1"/>
              <a:t>Social</a:t>
            </a:r>
            <a:r>
              <a:rPr lang="fi-FI" sz="1800" dirty="0"/>
              <a:t> Services</a:t>
            </a:r>
          </a:p>
          <a:p>
            <a:pPr marL="285750" indent="-285750">
              <a:lnSpc>
                <a:spcPct val="90000"/>
              </a:lnSpc>
              <a:buFont typeface="Arial" panose="020B0604020202020204" pitchFamily="34" charset="0"/>
              <a:buChar char="•"/>
            </a:pPr>
            <a:r>
              <a:rPr lang="fi-FI" sz="1800" dirty="0"/>
              <a:t>Supply Chain Management</a:t>
            </a:r>
          </a:p>
          <a:p>
            <a:pPr marL="285750" lvl="0" indent="-285750">
              <a:lnSpc>
                <a:spcPct val="90000"/>
              </a:lnSpc>
              <a:buFont typeface="Arial" panose="020B0604020202020204" pitchFamily="34" charset="0"/>
              <a:buChar char="•"/>
            </a:pPr>
            <a:r>
              <a:rPr lang="fi-FI" sz="1800" dirty="0"/>
              <a:t>Technology</a:t>
            </a:r>
          </a:p>
          <a:p>
            <a:pPr marL="285750" indent="-285750">
              <a:lnSpc>
                <a:spcPct val="90000"/>
              </a:lnSpc>
              <a:buFont typeface="Arial" panose="020B0604020202020204" pitchFamily="34" charset="0"/>
              <a:buChar char="•"/>
            </a:pPr>
            <a:r>
              <a:rPr lang="en-US" sz="1800" dirty="0"/>
              <a:t>Welfare Technology</a:t>
            </a:r>
          </a:p>
          <a:p>
            <a:endParaRPr lang="en-ES" dirty="0"/>
          </a:p>
        </p:txBody>
      </p:sp>
      <p:sp>
        <p:nvSpPr>
          <p:cNvPr id="4" name="Slide Number Placeholder 3"/>
          <p:cNvSpPr>
            <a:spLocks noGrp="1"/>
          </p:cNvSpPr>
          <p:nvPr>
            <p:ph type="sldNum" sz="quarter" idx="5"/>
          </p:nvPr>
        </p:nvSpPr>
        <p:spPr/>
        <p:txBody>
          <a:bodyPr/>
          <a:lstStyle/>
          <a:p>
            <a:fld id="{45D5CC01-E7E3-5542-9F99-26ADC598C286}" type="slidenum">
              <a:rPr lang="fi-FI" smtClean="0"/>
              <a:t>19</a:t>
            </a:fld>
            <a:endParaRPr lang="fi-FI"/>
          </a:p>
        </p:txBody>
      </p:sp>
    </p:spTree>
    <p:extLst>
      <p:ext uri="{BB962C8B-B14F-4D97-AF65-F5344CB8AC3E}">
        <p14:creationId xmlns:p14="http://schemas.microsoft.com/office/powerpoint/2010/main" val="175716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1" name="Google Shape;46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a:extLst>
            <a:ext uri="{FF2B5EF4-FFF2-40B4-BE49-F238E27FC236}">
              <a16:creationId xmlns:a16="http://schemas.microsoft.com/office/drawing/2014/main" id="{67447A07-B55A-928B-5C29-46ED7EE951E9}"/>
            </a:ext>
          </a:extLst>
        </p:cNvPr>
        <p:cNvGrpSpPr/>
        <p:nvPr/>
      </p:nvGrpSpPr>
      <p:grpSpPr>
        <a:xfrm>
          <a:off x="0" y="0"/>
          <a:ext cx="0" cy="0"/>
          <a:chOff x="0" y="0"/>
          <a:chExt cx="0" cy="0"/>
        </a:xfrm>
      </p:grpSpPr>
      <p:sp>
        <p:nvSpPr>
          <p:cNvPr id="285" name="Google Shape;285;p2:notes">
            <a:extLst>
              <a:ext uri="{FF2B5EF4-FFF2-40B4-BE49-F238E27FC236}">
                <a16:creationId xmlns:a16="http://schemas.microsoft.com/office/drawing/2014/main" id="{35F3A786-2ACC-765A-0477-BBAA23F046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notes">
            <a:extLst>
              <a:ext uri="{FF2B5EF4-FFF2-40B4-BE49-F238E27FC236}">
                <a16:creationId xmlns:a16="http://schemas.microsoft.com/office/drawing/2014/main" id="{8C6A14F4-BD3A-F072-E921-04F78E57303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2:notes">
            <a:extLst>
              <a:ext uri="{FF2B5EF4-FFF2-40B4-BE49-F238E27FC236}">
                <a16:creationId xmlns:a16="http://schemas.microsoft.com/office/drawing/2014/main" id="{5C5A5011-82F0-8D49-DBA2-31FAFCC35AC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2</a:t>
            </a:fld>
            <a:endParaRPr/>
          </a:p>
        </p:txBody>
      </p:sp>
    </p:spTree>
    <p:extLst>
      <p:ext uri="{BB962C8B-B14F-4D97-AF65-F5344CB8AC3E}">
        <p14:creationId xmlns:p14="http://schemas.microsoft.com/office/powerpoint/2010/main" val="1997942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22</a:t>
            </a:fld>
            <a:endParaRPr/>
          </a:p>
        </p:txBody>
      </p:sp>
    </p:spTree>
    <p:extLst>
      <p:ext uri="{BB962C8B-B14F-4D97-AF65-F5344CB8AC3E}">
        <p14:creationId xmlns:p14="http://schemas.microsoft.com/office/powerpoint/2010/main" val="20030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23</a:t>
            </a:fld>
            <a:endParaRPr/>
          </a:p>
        </p:txBody>
      </p:sp>
    </p:spTree>
    <p:extLst>
      <p:ext uri="{BB962C8B-B14F-4D97-AF65-F5344CB8AC3E}">
        <p14:creationId xmlns:p14="http://schemas.microsoft.com/office/powerpoint/2010/main" val="1457644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25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26</a:t>
            </a:fld>
            <a:endParaRPr/>
          </a:p>
        </p:txBody>
      </p:sp>
    </p:spTree>
    <p:extLst>
      <p:ext uri="{BB962C8B-B14F-4D97-AF65-F5344CB8AC3E}">
        <p14:creationId xmlns:p14="http://schemas.microsoft.com/office/powerpoint/2010/main" val="755025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0" name="Google Shape;47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27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28</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5" name="Google Shape;48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a:p>
        </p:txBody>
      </p:sp>
      <p:sp>
        <p:nvSpPr>
          <p:cNvPr id="4" name="Dian numeron paikkamerkki 3"/>
          <p:cNvSpPr>
            <a:spLocks noGrp="1"/>
          </p:cNvSpPr>
          <p:nvPr>
            <p:ph type="sldNum" sz="quarter" idx="5"/>
          </p:nvPr>
        </p:nvSpPr>
        <p:spPr/>
        <p:txBody>
          <a:bodyPr/>
          <a:lstStyle/>
          <a:p>
            <a:fld id="{45D5CC01-E7E3-5542-9F99-26ADC598C286}" type="slidenum">
              <a:rPr lang="fi-FI" smtClean="0"/>
              <a:t>4</a:t>
            </a:fld>
            <a:endParaRPr lang="fi-FI"/>
          </a:p>
        </p:txBody>
      </p:sp>
    </p:spTree>
    <p:extLst>
      <p:ext uri="{BB962C8B-B14F-4D97-AF65-F5344CB8AC3E}">
        <p14:creationId xmlns:p14="http://schemas.microsoft.com/office/powerpoint/2010/main" val="4003639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5</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079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ES" sz="1200" dirty="0"/>
              <a:t>Credits within  continuing education	40 000+</a:t>
            </a:r>
          </a:p>
          <a:p>
            <a:endParaRPr lang="en-E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6</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8434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1" name="Google Shape;33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a:extLst>
            <a:ext uri="{FF2B5EF4-FFF2-40B4-BE49-F238E27FC236}">
              <a16:creationId xmlns:a16="http://schemas.microsoft.com/office/drawing/2014/main" id="{C6285264-7191-2289-F6D0-13B13863F4B0}"/>
            </a:ext>
          </a:extLst>
        </p:cNvPr>
        <p:cNvGrpSpPr/>
        <p:nvPr/>
      </p:nvGrpSpPr>
      <p:grpSpPr>
        <a:xfrm>
          <a:off x="0" y="0"/>
          <a:ext cx="0" cy="0"/>
          <a:chOff x="0" y="0"/>
          <a:chExt cx="0" cy="0"/>
        </a:xfrm>
      </p:grpSpPr>
      <p:sp>
        <p:nvSpPr>
          <p:cNvPr id="353" name="Google Shape;353;p9:notes">
            <a:extLst>
              <a:ext uri="{FF2B5EF4-FFF2-40B4-BE49-F238E27FC236}">
                <a16:creationId xmlns:a16="http://schemas.microsoft.com/office/drawing/2014/main" id="{3AF2508A-8576-CF6E-786B-2D94DB855AB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r>
              <a:rPr lang="en-GB" b="1" dirty="0"/>
              <a:t>A thriving community</a:t>
            </a:r>
          </a:p>
          <a:p>
            <a:pPr marL="0" lvl="0" indent="0" algn="l" rtl="0">
              <a:spcBef>
                <a:spcPts val="0"/>
              </a:spcBef>
              <a:spcAft>
                <a:spcPts val="0"/>
              </a:spcAft>
              <a:buNone/>
            </a:pPr>
            <a:r>
              <a:rPr lang="en-GB" b="1" dirty="0"/>
              <a:t>We are a skilled and thriving higher education community</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 thriving higher education community of skilled people is the foundation of our success. Together, we are building a people-centred culture that focuses on expertise, renewal, and open interaction.</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 strong sense of community is based on mutual respect and trust. Every member of our higher education community bears responsibility for the wellbeing of our community, supported by good leadership and teamwork.</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Together, we create a safe and inspiring environment for staff, students and others in our higher education community.</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systematically and sustainably develop our skills and wellbeing. The joy of studying and working reinforces our attractiveness as a desirable place to study and work.</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Sustainable and profitable operations</a:t>
            </a:r>
          </a:p>
          <a:p>
            <a:pPr marL="0" lvl="0" indent="0" algn="l" rtl="0">
              <a:spcBef>
                <a:spcPts val="0"/>
              </a:spcBef>
              <a:spcAft>
                <a:spcPts val="0"/>
              </a:spcAft>
              <a:buNone/>
            </a:pPr>
            <a:r>
              <a:rPr lang="en-GB" b="1" dirty="0"/>
              <a:t>We act sustainably and profitably</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operate in an economically, ecologically, socially and culturally sustainable and responsible way.</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plan our operations so that they are financially sustainable in the long term. Every member of our higher education community bears responsibility for the success of our community.</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Successful operations are based on successful student recruitment, the smooth progression and timely completion of studies, and the availability of needs-based continuous learning.</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profitability of our operations is underpinned by extensive international education and research. Our financial statements (adjusted by changes in the value of investments) are positive every year. Profitable operations and investment income allow for continuous development.</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Working life needs</a:t>
            </a:r>
          </a:p>
          <a:p>
            <a:pPr marL="0" lvl="0" indent="0" algn="l" rtl="0">
              <a:spcBef>
                <a:spcPts val="0"/>
              </a:spcBef>
              <a:spcAft>
                <a:spcPts val="0"/>
              </a:spcAft>
              <a:buNone/>
            </a:pPr>
            <a:r>
              <a:rPr lang="en-GB" b="1" dirty="0"/>
              <a:t>Our work-oriented education and research</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economic and industrial structure of the </a:t>
            </a:r>
            <a:r>
              <a:rPr lang="en-GB" dirty="0" err="1"/>
              <a:t>Satakunta</a:t>
            </a:r>
            <a:r>
              <a:rPr lang="en-GB" dirty="0"/>
              <a:t> region requires us to provide extensive and multidisciplinary education and research opportunities. Regional cooperation based on active interaction between business and working life is at the heart of the education and research development.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are responding to the changes in the region’s educational needs and the population projection by offering a diverse range of studying opportunities. We focus our training on degree programs that lead to graduation and employment.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With careful consideration, we will increase the number of students enrolled in multiform and online courses, as well as international degree courses, without increasing the number of degree students.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will strengthen access to continuous learning by increasing flexibility and diversifying study opportunities. The Master School responds to the need to raise skills levels in the region and to the demand for continuous learning.</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Identifying prior learning and accreditation are part of the smooth progression of studies. Work-oriented degrees and learning environments that support the </a:t>
            </a:r>
            <a:r>
              <a:rPr lang="en-GB" dirty="0" err="1"/>
              <a:t>Digivisio</a:t>
            </a:r>
            <a:r>
              <a:rPr lang="en-GB" dirty="0"/>
              <a:t> program visions ensure accessibility.</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Internationalism</a:t>
            </a:r>
          </a:p>
          <a:p>
            <a:pPr marL="0" lvl="0" indent="0" algn="l" rtl="0">
              <a:spcBef>
                <a:spcPts val="0"/>
              </a:spcBef>
              <a:spcAft>
                <a:spcPts val="0"/>
              </a:spcAft>
              <a:buNone/>
            </a:pPr>
            <a:r>
              <a:rPr lang="en-GB" b="1" dirty="0"/>
              <a:t>Our international students find jobs in </a:t>
            </a:r>
            <a:r>
              <a:rPr lang="en-GB" b="1" dirty="0" err="1"/>
              <a:t>Satakunta</a:t>
            </a:r>
            <a:endParaRPr lang="en-GB" b="1"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Ensuring the availability of labour is the most important factor for the region’s vitality. As global migration rises, competition for talent is becoming fiercer. We will stabilize the number of international degree students. We integrate international students into </a:t>
            </a:r>
            <a:r>
              <a:rPr lang="en-GB" dirty="0" err="1"/>
              <a:t>Satakunta</a:t>
            </a:r>
            <a:r>
              <a:rPr lang="en-GB" dirty="0"/>
              <a:t> together with businesses and communities.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Research</a:t>
            </a:r>
          </a:p>
          <a:p>
            <a:pPr marL="0" lvl="0" indent="0" algn="l" rtl="0">
              <a:spcBef>
                <a:spcPts val="0"/>
              </a:spcBef>
              <a:spcAft>
                <a:spcPts val="0"/>
              </a:spcAft>
              <a:buNone/>
            </a:pPr>
            <a:r>
              <a:rPr lang="en-GB" b="1" dirty="0"/>
              <a:t>Our research </a:t>
            </a:r>
            <a:r>
              <a:rPr lang="en-GB" b="1" dirty="0" err="1"/>
              <a:t>centers</a:t>
            </a:r>
            <a:r>
              <a:rPr lang="en-GB" b="1" dirty="0"/>
              <a:t> are part of the European higher education community</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Researchers’ access to European cooperation will be strengthened by enhancing their scientific, business and EU funding skills. We are an active player in the European university network.</a:t>
            </a:r>
          </a:p>
          <a:p>
            <a:pPr marL="0" lvl="0" indent="0" algn="l" rtl="0">
              <a:spcBef>
                <a:spcPts val="0"/>
              </a:spcBef>
              <a:spcAft>
                <a:spcPts val="0"/>
              </a:spcAft>
              <a:buNone/>
            </a:pPr>
            <a:endParaRPr dirty="0"/>
          </a:p>
        </p:txBody>
      </p:sp>
      <p:sp>
        <p:nvSpPr>
          <p:cNvPr id="354" name="Google Shape;354;p9:notes">
            <a:extLst>
              <a:ext uri="{FF2B5EF4-FFF2-40B4-BE49-F238E27FC236}">
                <a16:creationId xmlns:a16="http://schemas.microsoft.com/office/drawing/2014/main" id="{E43A111C-D2DF-5C84-7E08-C63A706A53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7540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6A9EA-1194-A7EA-8055-EF97C04E9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D53C8-DD11-0BEC-7851-C3DE1D269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0F4CA-817A-5AE9-2A7E-9F59A689EF2B}"/>
              </a:ext>
            </a:extLst>
          </p:cNvPr>
          <p:cNvSpPr>
            <a:spLocks noGrp="1"/>
          </p:cNvSpPr>
          <p:nvPr>
            <p:ph type="body" idx="1"/>
          </p:nvPr>
        </p:nvSpPr>
        <p:spPr/>
        <p:txBody>
          <a:bodyPr/>
          <a:lstStyle/>
          <a:p>
            <a:r>
              <a:rPr lang="en-GB" dirty="0"/>
              <a:t> </a:t>
            </a:r>
          </a:p>
          <a:p>
            <a:endParaRPr lang="en-GB" dirty="0"/>
          </a:p>
        </p:txBody>
      </p:sp>
      <p:sp>
        <p:nvSpPr>
          <p:cNvPr id="4" name="Slide Number Placeholder 3">
            <a:extLst>
              <a:ext uri="{FF2B5EF4-FFF2-40B4-BE49-F238E27FC236}">
                <a16:creationId xmlns:a16="http://schemas.microsoft.com/office/drawing/2014/main" id="{F325CBAC-E9D5-C93B-B9A0-6EC2A1C29BD5}"/>
              </a:ext>
            </a:extLst>
          </p:cNvPr>
          <p:cNvSpPr>
            <a:spLocks noGrp="1"/>
          </p:cNvSpPr>
          <p:nvPr>
            <p:ph type="sldNum" sz="quarter" idx="5"/>
          </p:nvPr>
        </p:nvSpPr>
        <p:spPr/>
        <p:txBody>
          <a:bodyPr/>
          <a:lstStyle/>
          <a:p>
            <a:fld id="{45D5CC01-E7E3-5542-9F99-26ADC598C286}" type="slidenum">
              <a:rPr lang="fi-FI" smtClean="0"/>
              <a:t>10</a:t>
            </a:fld>
            <a:endParaRPr lang="fi-FI"/>
          </a:p>
        </p:txBody>
      </p:sp>
    </p:spTree>
    <p:extLst>
      <p:ext uri="{BB962C8B-B14F-4D97-AF65-F5344CB8AC3E}">
        <p14:creationId xmlns:p14="http://schemas.microsoft.com/office/powerpoint/2010/main" val="2673867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sz="1050" dirty="0">
                <a:solidFill>
                  <a:srgbClr val="49BFE3"/>
                </a:solidFill>
              </a:rPr>
              <a:t>HANDPRINT 1: </a:t>
            </a:r>
            <a:r>
              <a:rPr lang="en-GB" dirty="0"/>
              <a:t>Our higher education community is responsible and promotes sustainable development</a:t>
            </a:r>
          </a:p>
          <a:p>
            <a:r>
              <a:rPr lang="en-ES" sz="1050" dirty="0">
                <a:solidFill>
                  <a:srgbClr val="49BFE3"/>
                </a:solidFill>
              </a:rPr>
              <a:t>HANDPRINT 2: </a:t>
            </a:r>
            <a:r>
              <a:rPr lang="en-US" dirty="0">
                <a:latin typeface="Arial"/>
                <a:cs typeface="Arial"/>
              </a:rPr>
              <a:t>We train experts who promote sustainable development</a:t>
            </a:r>
          </a:p>
          <a:p>
            <a:r>
              <a:rPr lang="en-ES" sz="1050" dirty="0">
                <a:solidFill>
                  <a:srgbClr val="49BFE3"/>
                </a:solidFill>
              </a:rPr>
              <a:t>HANDPRINT 3: </a:t>
            </a:r>
            <a:r>
              <a:rPr lang="en-US" dirty="0">
                <a:solidFill>
                  <a:schemeClr val="tx1">
                    <a:lumMod val="65000"/>
                    <a:lumOff val="35000"/>
                  </a:schemeClr>
                </a:solidFill>
                <a:latin typeface="Arial" panose="020B0604020202020204" pitchFamily="34" charset="0"/>
              </a:rPr>
              <a:t>Our RDI activities produce solutions to sustainability challenges</a:t>
            </a:r>
          </a:p>
          <a:p>
            <a:r>
              <a:rPr lang="en-ES" sz="1050" dirty="0">
                <a:solidFill>
                  <a:srgbClr val="49BFE3"/>
                </a:solidFill>
              </a:rPr>
              <a:t>FOOTPRINT: We will be a c</a:t>
            </a:r>
            <a:r>
              <a:rPr lang="en-US" dirty="0" err="1">
                <a:latin typeface="Arial" panose="020B0604020202020204" pitchFamily="34" charset="0"/>
              </a:rPr>
              <a:t>arbon</a:t>
            </a:r>
            <a:r>
              <a:rPr lang="en-US" dirty="0">
                <a:latin typeface="Arial" panose="020B0604020202020204" pitchFamily="34" charset="0"/>
              </a:rPr>
              <a:t>-neutral university by 2030</a:t>
            </a:r>
            <a:endParaRPr lang="en-E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11</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5238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integrata.fi/"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SAMK KANSIDIA">
    <p:bg>
      <p:bgPr>
        <a:gradFill flip="none" rotWithShape="1">
          <a:gsLst>
            <a:gs pos="51000">
              <a:srgbClr val="55CFED"/>
            </a:gs>
            <a:gs pos="100000">
              <a:srgbClr val="00A5CD"/>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002F682-F680-0046-B51D-FEF749D7E22B}"/>
              </a:ext>
            </a:extLst>
          </p:cNvPr>
          <p:cNvPicPr>
            <a:picLocks noChangeAspect="1"/>
          </p:cNvPicPr>
          <p:nvPr userDrawn="1"/>
        </p:nvPicPr>
        <p:blipFill>
          <a:blip r:embed="rId2" cstate="email">
            <a:alphaModFix amt="29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2801" y="7201"/>
            <a:ext cx="12179199" cy="6850799"/>
          </a:xfrm>
          <a:prstGeom prst="rect">
            <a:avLst/>
          </a:prstGeom>
          <a:effectLst/>
        </p:spPr>
      </p:pic>
      <p:sp>
        <p:nvSpPr>
          <p:cNvPr id="10" name="Title Placeholder 1">
            <a:extLst>
              <a:ext uri="{FF2B5EF4-FFF2-40B4-BE49-F238E27FC236}">
                <a16:creationId xmlns:a16="http://schemas.microsoft.com/office/drawing/2014/main" id="{B1A0812F-6F13-F84A-A006-0F62508577E3}"/>
              </a:ext>
            </a:extLst>
          </p:cNvPr>
          <p:cNvSpPr txBox="1">
            <a:spLocks/>
          </p:cNvSpPr>
          <p:nvPr userDrawn="1"/>
        </p:nvSpPr>
        <p:spPr>
          <a:xfrm>
            <a:off x="668079" y="1754373"/>
            <a:ext cx="6094228" cy="39234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000" b="1" kern="1200" spc="-150">
                <a:solidFill>
                  <a:srgbClr val="7F1923"/>
                </a:solidFill>
                <a:latin typeface="Quicksand" panose="02070303000000060000" pitchFamily="18" charset="77"/>
                <a:ea typeface="+mj-ea"/>
                <a:cs typeface="Arial" panose="020B0604020202020204" pitchFamily="34" charset="0"/>
              </a:defRPr>
            </a:lvl1pPr>
          </a:lstStyle>
          <a:p>
            <a:endParaRPr lang="fi-FI" sz="8000" spc="-150">
              <a:solidFill>
                <a:schemeClr val="bg1"/>
              </a:solidFill>
            </a:endParaRPr>
          </a:p>
        </p:txBody>
      </p:sp>
      <p:sp>
        <p:nvSpPr>
          <p:cNvPr id="13" name="Subtitle 2">
            <a:extLst>
              <a:ext uri="{FF2B5EF4-FFF2-40B4-BE49-F238E27FC236}">
                <a16:creationId xmlns:a16="http://schemas.microsoft.com/office/drawing/2014/main" id="{38B36934-D833-9643-BB8F-A47474E7E64E}"/>
              </a:ext>
            </a:extLst>
          </p:cNvPr>
          <p:cNvSpPr>
            <a:spLocks noGrp="1"/>
          </p:cNvSpPr>
          <p:nvPr>
            <p:ph type="subTitle" idx="1"/>
          </p:nvPr>
        </p:nvSpPr>
        <p:spPr>
          <a:xfrm>
            <a:off x="851786" y="5723895"/>
            <a:ext cx="10349614" cy="789059"/>
          </a:xfrm>
        </p:spPr>
        <p:txBody>
          <a:bodyPr>
            <a:normAutofit/>
          </a:bodyPr>
          <a:lstStyle>
            <a:lvl1pPr marL="0" indent="0" algn="l">
              <a:buNone/>
              <a:defRPr sz="1800" cap="all" spc="2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
        <p:nvSpPr>
          <p:cNvPr id="14" name="Title 1">
            <a:extLst>
              <a:ext uri="{FF2B5EF4-FFF2-40B4-BE49-F238E27FC236}">
                <a16:creationId xmlns:a16="http://schemas.microsoft.com/office/drawing/2014/main" id="{A2080C9F-37BD-5E4D-9251-F2EA5A65CBEE}"/>
              </a:ext>
            </a:extLst>
          </p:cNvPr>
          <p:cNvSpPr>
            <a:spLocks noGrp="1"/>
          </p:cNvSpPr>
          <p:nvPr>
            <p:ph type="ctrTitle" hasCustomPrompt="1"/>
          </p:nvPr>
        </p:nvSpPr>
        <p:spPr>
          <a:xfrm>
            <a:off x="814570" y="3009513"/>
            <a:ext cx="7521908" cy="1827783"/>
          </a:xfrm>
        </p:spPr>
        <p:txBody>
          <a:bodyPr anchor="b">
            <a:noAutofit/>
          </a:bodyPr>
          <a:lstStyle>
            <a:lvl1pPr algn="l">
              <a:lnSpc>
                <a:spcPts val="6000"/>
              </a:lnSpc>
              <a:defRPr sz="6000" spc="-150">
                <a:solidFill>
                  <a:schemeClr val="tx1"/>
                </a:solidFill>
              </a:defRPr>
            </a:lvl1pPr>
          </a:lstStyle>
          <a:p>
            <a:r>
              <a:rPr lang="en-US" dirty="0"/>
              <a:t>Click to edit Master title style</a:t>
            </a:r>
            <a:endParaRPr lang="fi-FI"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FEEBEB73-73E9-6B94-A54C-45B51CA9054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8079" y="123975"/>
            <a:ext cx="4284732" cy="2633325"/>
          </a:xfrm>
          <a:prstGeom prst="rect">
            <a:avLst/>
          </a:prstGeom>
        </p:spPr>
      </p:pic>
    </p:spTree>
    <p:extLst>
      <p:ext uri="{BB962C8B-B14F-4D97-AF65-F5344CB8AC3E}">
        <p14:creationId xmlns:p14="http://schemas.microsoft.com/office/powerpoint/2010/main" val="1146433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AMK perusdia opettajille 2">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F4D76137-E171-A742-B497-2AF072D83CCD}"/>
              </a:ext>
            </a:extLst>
          </p:cNvPr>
          <p:cNvSpPr>
            <a:spLocks noGrp="1"/>
          </p:cNvSpPr>
          <p:nvPr>
            <p:ph type="pic" sz="quarter" idx="17"/>
          </p:nvPr>
        </p:nvSpPr>
        <p:spPr>
          <a:xfrm>
            <a:off x="-1" y="1"/>
            <a:ext cx="6096001"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a:p>
        </p:txBody>
      </p:sp>
      <p:sp>
        <p:nvSpPr>
          <p:cNvPr id="2" name="Otsikko 1">
            <a:extLst>
              <a:ext uri="{FF2B5EF4-FFF2-40B4-BE49-F238E27FC236}">
                <a16:creationId xmlns:a16="http://schemas.microsoft.com/office/drawing/2014/main" id="{DE4E0834-E23B-8E46-85F2-9361F53F3966}"/>
              </a:ext>
            </a:extLst>
          </p:cNvPr>
          <p:cNvSpPr>
            <a:spLocks noGrp="1"/>
          </p:cNvSpPr>
          <p:nvPr>
            <p:ph type="title" hasCustomPrompt="1"/>
          </p:nvPr>
        </p:nvSpPr>
        <p:spPr>
          <a:xfrm>
            <a:off x="6582051" y="3978642"/>
            <a:ext cx="5128685" cy="1650274"/>
          </a:xfrm>
        </p:spPr>
        <p:txBody>
          <a:bodyPr>
            <a:normAutofit/>
          </a:bodyPr>
          <a:lstStyle>
            <a:lvl1pPr>
              <a:defRPr sz="3600">
                <a:solidFill>
                  <a:schemeClr val="accent1"/>
                </a:solidFill>
              </a:defRPr>
            </a:lvl1pPr>
          </a:lstStyle>
          <a:p>
            <a:r>
              <a:rPr lang="en-US" dirty="0"/>
              <a:t>Click to edit Master title style</a:t>
            </a:r>
            <a:endParaRPr lang="fi-FI" dirty="0"/>
          </a:p>
        </p:txBody>
      </p:sp>
      <p:sp>
        <p:nvSpPr>
          <p:cNvPr id="5" name="Picture Placeholder 13">
            <a:extLst>
              <a:ext uri="{FF2B5EF4-FFF2-40B4-BE49-F238E27FC236}">
                <a16:creationId xmlns:a16="http://schemas.microsoft.com/office/drawing/2014/main" id="{28D7E77B-4406-C44D-BC00-7D220210BE3A}"/>
              </a:ext>
            </a:extLst>
          </p:cNvPr>
          <p:cNvSpPr>
            <a:spLocks noGrp="1"/>
          </p:cNvSpPr>
          <p:nvPr>
            <p:ph type="pic" sz="quarter" idx="18"/>
          </p:nvPr>
        </p:nvSpPr>
        <p:spPr>
          <a:xfrm>
            <a:off x="6582052" y="1"/>
            <a:ext cx="5609947" cy="3804904"/>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a:p>
        </p:txBody>
      </p:sp>
      <p:cxnSp>
        <p:nvCxnSpPr>
          <p:cNvPr id="6" name="Suora yhdysviiva 5">
            <a:extLst>
              <a:ext uri="{FF2B5EF4-FFF2-40B4-BE49-F238E27FC236}">
                <a16:creationId xmlns:a16="http://schemas.microsoft.com/office/drawing/2014/main" id="{74AC780C-7F12-E14F-A502-4E41CF3B3D20}"/>
              </a:ext>
            </a:extLst>
          </p:cNvPr>
          <p:cNvCxnSpPr>
            <a:cxnSpLocks/>
          </p:cNvCxnSpPr>
          <p:nvPr userDrawn="1"/>
        </p:nvCxnSpPr>
        <p:spPr>
          <a:xfrm>
            <a:off x="6663267" y="5776962"/>
            <a:ext cx="4978400" cy="2514"/>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860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AMK perusdia 1">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3A80E0B6-66FD-EF49-8078-30BAFDD271B2}"/>
              </a:ext>
            </a:extLst>
          </p:cNvPr>
          <p:cNvSpPr>
            <a:spLocks noGrp="1"/>
          </p:cNvSpPr>
          <p:nvPr>
            <p:ph type="pic" sz="quarter" idx="15"/>
          </p:nvPr>
        </p:nvSpPr>
        <p:spPr>
          <a:xfrm>
            <a:off x="5064152" y="0"/>
            <a:ext cx="7127848" cy="6858000"/>
          </a:xfrm>
          <a:custGeom>
            <a:avLst/>
            <a:gdLst>
              <a:gd name="connsiteX0" fmla="*/ 4076915 w 14255696"/>
              <a:gd name="connsiteY0" fmla="*/ 1625600 h 13716000"/>
              <a:gd name="connsiteX1" fmla="*/ 4102046 w 14255696"/>
              <a:gd name="connsiteY1" fmla="*/ 1665723 h 13716000"/>
              <a:gd name="connsiteX2" fmla="*/ 4102046 w 14255696"/>
              <a:gd name="connsiteY2" fmla="*/ 1625600 h 13716000"/>
              <a:gd name="connsiteX3" fmla="*/ 0 w 14255696"/>
              <a:gd name="connsiteY3" fmla="*/ 0 h 13716000"/>
              <a:gd name="connsiteX4" fmla="*/ 2578046 w 14255696"/>
              <a:gd name="connsiteY4" fmla="*/ 0 h 13716000"/>
              <a:gd name="connsiteX5" fmla="*/ 14255696 w 14255696"/>
              <a:gd name="connsiteY5" fmla="*/ 0 h 13716000"/>
              <a:gd name="connsiteX6" fmla="*/ 14255696 w 14255696"/>
              <a:gd name="connsiteY6" fmla="*/ 13716000 h 13716000"/>
              <a:gd name="connsiteX7" fmla="*/ 2823040 w 14255696"/>
              <a:gd name="connsiteY7" fmla="*/ 13715999 h 13716000"/>
              <a:gd name="connsiteX8" fmla="*/ 2578046 w 14255696"/>
              <a:gd name="connsiteY8" fmla="*/ 13715999 h 13716000"/>
              <a:gd name="connsiteX9" fmla="*/ 178996 w 14255696"/>
              <a:gd name="connsiteY9" fmla="*/ 13715999 h 13716000"/>
              <a:gd name="connsiteX10" fmla="*/ 202120 w 14255696"/>
              <a:gd name="connsiteY10" fmla="*/ 13710319 h 13716000"/>
              <a:gd name="connsiteX11" fmla="*/ 4059278 w 14255696"/>
              <a:gd name="connsiteY11" fmla="*/ 6666167 h 13716000"/>
              <a:gd name="connsiteX12" fmla="*/ 98188 w 14255696"/>
              <a:gd name="connsiteY12" fmla="*/ 2431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5696" h="13716000">
                <a:moveTo>
                  <a:pt x="4076915" y="1625600"/>
                </a:moveTo>
                <a:lnTo>
                  <a:pt x="4102046" y="1665723"/>
                </a:lnTo>
                <a:lnTo>
                  <a:pt x="4102046" y="1625600"/>
                </a:lnTo>
                <a:close/>
                <a:moveTo>
                  <a:pt x="0" y="0"/>
                </a:moveTo>
                <a:lnTo>
                  <a:pt x="2578046" y="0"/>
                </a:lnTo>
                <a:lnTo>
                  <a:pt x="14255696" y="0"/>
                </a:lnTo>
                <a:lnTo>
                  <a:pt x="14255696" y="13716000"/>
                </a:lnTo>
                <a:lnTo>
                  <a:pt x="2823040" y="13715999"/>
                </a:lnTo>
                <a:lnTo>
                  <a:pt x="2578046" y="13715999"/>
                </a:lnTo>
                <a:lnTo>
                  <a:pt x="178996" y="13715999"/>
                </a:lnTo>
                <a:lnTo>
                  <a:pt x="202120" y="13710319"/>
                </a:lnTo>
                <a:cubicBezTo>
                  <a:pt x="2491786" y="12987451"/>
                  <a:pt x="4133490" y="10049963"/>
                  <a:pt x="4059278" y="6666167"/>
                </a:cubicBezTo>
                <a:cubicBezTo>
                  <a:pt x="3986798" y="3361240"/>
                  <a:pt x="2304610" y="650391"/>
                  <a:pt x="98188" y="24318"/>
                </a:cubicBezTo>
                <a:close/>
              </a:path>
            </a:pathLst>
          </a:cu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2" name="Title 1">
            <a:extLst>
              <a:ext uri="{FF2B5EF4-FFF2-40B4-BE49-F238E27FC236}">
                <a16:creationId xmlns:a16="http://schemas.microsoft.com/office/drawing/2014/main" id="{95221B47-EEBF-FE44-A098-93B54366C67F}"/>
              </a:ext>
            </a:extLst>
          </p:cNvPr>
          <p:cNvSpPr>
            <a:spLocks noGrp="1"/>
          </p:cNvSpPr>
          <p:nvPr>
            <p:ph type="title" hasCustomPrompt="1"/>
          </p:nvPr>
        </p:nvSpPr>
        <p:spPr>
          <a:xfrm>
            <a:off x="839788" y="989013"/>
            <a:ext cx="4912830"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
        <p:nvSpPr>
          <p:cNvPr id="11" name="Tekstin paikkamerkki 10">
            <a:extLst>
              <a:ext uri="{FF2B5EF4-FFF2-40B4-BE49-F238E27FC236}">
                <a16:creationId xmlns:a16="http://schemas.microsoft.com/office/drawing/2014/main" id="{5300DC22-B3A5-FB40-8E46-C1C6952665DA}"/>
              </a:ext>
            </a:extLst>
          </p:cNvPr>
          <p:cNvSpPr>
            <a:spLocks noGrp="1"/>
          </p:cNvSpPr>
          <p:nvPr>
            <p:ph type="body" sz="quarter" idx="16"/>
          </p:nvPr>
        </p:nvSpPr>
        <p:spPr>
          <a:xfrm>
            <a:off x="839789" y="2595282"/>
            <a:ext cx="4912829" cy="327370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315176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AMK perusdia 2">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2788B2C5-798F-084E-844E-38D49894DEDC}"/>
              </a:ext>
            </a:extLst>
          </p:cNvPr>
          <p:cNvSpPr>
            <a:spLocks noGrp="1"/>
          </p:cNvSpPr>
          <p:nvPr>
            <p:ph type="pic" sz="quarter" idx="17"/>
          </p:nvPr>
        </p:nvSpPr>
        <p:spPr>
          <a:xfrm>
            <a:off x="7035987" y="0"/>
            <a:ext cx="5156013"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7" name="Slide Number Placeholder 6">
            <a:extLst>
              <a:ext uri="{FF2B5EF4-FFF2-40B4-BE49-F238E27FC236}">
                <a16:creationId xmlns:a16="http://schemas.microsoft.com/office/drawing/2014/main" id="{3641604E-878A-0247-B30E-7FC3993C928A}"/>
              </a:ext>
            </a:extLst>
          </p:cNvPr>
          <p:cNvSpPr>
            <a:spLocks noGrp="1"/>
          </p:cNvSpPr>
          <p:nvPr>
            <p:ph type="sldNum" sz="quarter" idx="12"/>
          </p:nvPr>
        </p:nvSpPr>
        <p:spPr/>
        <p:txBody>
          <a:bodyPr/>
          <a:lstStyle/>
          <a:p>
            <a:fld id="{2F74984D-7D33-7B43-9D14-72BCE5267E88}" type="slidenum">
              <a:rPr lang="fi-FI" smtClean="0"/>
              <a:t>‹#›</a:t>
            </a:fld>
            <a:endParaRPr lang="fi-FI"/>
          </a:p>
        </p:txBody>
      </p:sp>
      <p:sp>
        <p:nvSpPr>
          <p:cNvPr id="12" name="Title 1">
            <a:extLst>
              <a:ext uri="{FF2B5EF4-FFF2-40B4-BE49-F238E27FC236}">
                <a16:creationId xmlns:a16="http://schemas.microsoft.com/office/drawing/2014/main" id="{85CCE2E5-9484-7B42-805D-B7C8B394E9D2}"/>
              </a:ext>
            </a:extLst>
          </p:cNvPr>
          <p:cNvSpPr>
            <a:spLocks noGrp="1"/>
          </p:cNvSpPr>
          <p:nvPr>
            <p:ph type="title" hasCustomPrompt="1"/>
          </p:nvPr>
        </p:nvSpPr>
        <p:spPr>
          <a:xfrm>
            <a:off x="839788" y="989012"/>
            <a:ext cx="4912830"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
        <p:nvSpPr>
          <p:cNvPr id="13" name="Tekstin paikkamerkki 10">
            <a:extLst>
              <a:ext uri="{FF2B5EF4-FFF2-40B4-BE49-F238E27FC236}">
                <a16:creationId xmlns:a16="http://schemas.microsoft.com/office/drawing/2014/main" id="{3B4EBC71-A18B-084E-B0D4-07E8A1C42499}"/>
              </a:ext>
            </a:extLst>
          </p:cNvPr>
          <p:cNvSpPr>
            <a:spLocks noGrp="1"/>
          </p:cNvSpPr>
          <p:nvPr>
            <p:ph type="body" sz="quarter" idx="16"/>
          </p:nvPr>
        </p:nvSpPr>
        <p:spPr>
          <a:xfrm>
            <a:off x="839789" y="2595282"/>
            <a:ext cx="4912829" cy="327370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518626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AMK perusdia 3">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5AF307E9-81E4-9846-AD31-9F686D1A54DE}"/>
              </a:ext>
            </a:extLst>
          </p:cNvPr>
          <p:cNvSpPr>
            <a:spLocks noGrp="1"/>
          </p:cNvSpPr>
          <p:nvPr>
            <p:ph type="dt" sz="half" idx="10"/>
          </p:nvPr>
        </p:nvSpPr>
        <p:spPr>
          <a:xfrm>
            <a:off x="838200" y="6248287"/>
            <a:ext cx="970280" cy="365125"/>
          </a:xfrm>
          <a:prstGeom prst="rect">
            <a:avLst/>
          </a:prstGeom>
        </p:spPr>
        <p:txBody>
          <a:bodyPr/>
          <a:lstStyle/>
          <a:p>
            <a:fld id="{6CE424FF-C046-6C4E-91A8-9C4D3D06DA66}" type="datetime1">
              <a:rPr lang="fi-FI" smtClean="0"/>
              <a:t>23.1.2026</a:t>
            </a:fld>
            <a:endParaRPr lang="fi-FI"/>
          </a:p>
        </p:txBody>
      </p:sp>
      <p:sp>
        <p:nvSpPr>
          <p:cNvPr id="8" name="Slide Number Placeholder 6">
            <a:extLst>
              <a:ext uri="{FF2B5EF4-FFF2-40B4-BE49-F238E27FC236}">
                <a16:creationId xmlns:a16="http://schemas.microsoft.com/office/drawing/2014/main" id="{9CD6DD28-8667-DA43-BCBA-A30DA01CCE42}"/>
              </a:ext>
            </a:extLst>
          </p:cNvPr>
          <p:cNvSpPr>
            <a:spLocks noGrp="1"/>
          </p:cNvSpPr>
          <p:nvPr>
            <p:ph type="sldNum" sz="quarter" idx="12"/>
          </p:nvPr>
        </p:nvSpPr>
        <p:spPr>
          <a:xfrm>
            <a:off x="6543040" y="6248287"/>
            <a:ext cx="704925" cy="365125"/>
          </a:xfrm>
        </p:spPr>
        <p:txBody>
          <a:bodyPr/>
          <a:lstStyle/>
          <a:p>
            <a:fld id="{2F74984D-7D33-7B43-9D14-72BCE5267E88}" type="slidenum">
              <a:rPr lang="fi-FI" smtClean="0"/>
              <a:t>‹#›</a:t>
            </a:fld>
            <a:endParaRPr lang="fi-FI"/>
          </a:p>
        </p:txBody>
      </p:sp>
      <p:sp>
        <p:nvSpPr>
          <p:cNvPr id="9" name="Title 1">
            <a:extLst>
              <a:ext uri="{FF2B5EF4-FFF2-40B4-BE49-F238E27FC236}">
                <a16:creationId xmlns:a16="http://schemas.microsoft.com/office/drawing/2014/main" id="{285099AC-AA5D-AB43-B45D-9E595F4BD087}"/>
              </a:ext>
            </a:extLst>
          </p:cNvPr>
          <p:cNvSpPr>
            <a:spLocks noGrp="1"/>
          </p:cNvSpPr>
          <p:nvPr>
            <p:ph type="title" hasCustomPrompt="1"/>
          </p:nvPr>
        </p:nvSpPr>
        <p:spPr>
          <a:xfrm>
            <a:off x="6704404" y="989013"/>
            <a:ext cx="4912830"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
        <p:nvSpPr>
          <p:cNvPr id="10" name="Tekstin paikkamerkki 10">
            <a:extLst>
              <a:ext uri="{FF2B5EF4-FFF2-40B4-BE49-F238E27FC236}">
                <a16:creationId xmlns:a16="http://schemas.microsoft.com/office/drawing/2014/main" id="{EB2447CE-551C-0442-9C45-DCC61BA99F95}"/>
              </a:ext>
            </a:extLst>
          </p:cNvPr>
          <p:cNvSpPr>
            <a:spLocks noGrp="1"/>
          </p:cNvSpPr>
          <p:nvPr>
            <p:ph type="body" sz="quarter" idx="16"/>
          </p:nvPr>
        </p:nvSpPr>
        <p:spPr>
          <a:xfrm>
            <a:off x="6704405" y="2595282"/>
            <a:ext cx="4912829" cy="327370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icture Placeholder 13">
            <a:extLst>
              <a:ext uri="{FF2B5EF4-FFF2-40B4-BE49-F238E27FC236}">
                <a16:creationId xmlns:a16="http://schemas.microsoft.com/office/drawing/2014/main" id="{BD17D13D-F7D5-C642-B37F-2C7439EFC8A2}"/>
              </a:ext>
            </a:extLst>
          </p:cNvPr>
          <p:cNvSpPr>
            <a:spLocks noGrp="1"/>
          </p:cNvSpPr>
          <p:nvPr>
            <p:ph type="pic" sz="quarter" idx="17"/>
          </p:nvPr>
        </p:nvSpPr>
        <p:spPr>
          <a:xfrm>
            <a:off x="0" y="0"/>
            <a:ext cx="6096000"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val="1666680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AMK perusdia 4">
    <p:bg>
      <p:bgPr>
        <a:gradFill flip="none" rotWithShape="1">
          <a:gsLst>
            <a:gs pos="0">
              <a:srgbClr val="55CFED">
                <a:lumMod val="30000"/>
                <a:lumOff val="70000"/>
              </a:srgbClr>
            </a:gs>
            <a:gs pos="37000">
              <a:srgbClr val="55CFED"/>
            </a:gs>
            <a:gs pos="100000">
              <a:srgbClr val="55CFED"/>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3A80E0B6-66FD-EF49-8078-30BAFDD271B2}"/>
              </a:ext>
            </a:extLst>
          </p:cNvPr>
          <p:cNvSpPr>
            <a:spLocks noGrp="1"/>
          </p:cNvSpPr>
          <p:nvPr>
            <p:ph type="pic" sz="quarter" idx="15"/>
          </p:nvPr>
        </p:nvSpPr>
        <p:spPr>
          <a:xfrm>
            <a:off x="5064152" y="0"/>
            <a:ext cx="7127848" cy="6858000"/>
          </a:xfrm>
          <a:custGeom>
            <a:avLst/>
            <a:gdLst>
              <a:gd name="connsiteX0" fmla="*/ 4076915 w 14255696"/>
              <a:gd name="connsiteY0" fmla="*/ 1625600 h 13716000"/>
              <a:gd name="connsiteX1" fmla="*/ 4102046 w 14255696"/>
              <a:gd name="connsiteY1" fmla="*/ 1665723 h 13716000"/>
              <a:gd name="connsiteX2" fmla="*/ 4102046 w 14255696"/>
              <a:gd name="connsiteY2" fmla="*/ 1625600 h 13716000"/>
              <a:gd name="connsiteX3" fmla="*/ 0 w 14255696"/>
              <a:gd name="connsiteY3" fmla="*/ 0 h 13716000"/>
              <a:gd name="connsiteX4" fmla="*/ 2578046 w 14255696"/>
              <a:gd name="connsiteY4" fmla="*/ 0 h 13716000"/>
              <a:gd name="connsiteX5" fmla="*/ 14255696 w 14255696"/>
              <a:gd name="connsiteY5" fmla="*/ 0 h 13716000"/>
              <a:gd name="connsiteX6" fmla="*/ 14255696 w 14255696"/>
              <a:gd name="connsiteY6" fmla="*/ 13716000 h 13716000"/>
              <a:gd name="connsiteX7" fmla="*/ 2823040 w 14255696"/>
              <a:gd name="connsiteY7" fmla="*/ 13715999 h 13716000"/>
              <a:gd name="connsiteX8" fmla="*/ 2578046 w 14255696"/>
              <a:gd name="connsiteY8" fmla="*/ 13715999 h 13716000"/>
              <a:gd name="connsiteX9" fmla="*/ 178996 w 14255696"/>
              <a:gd name="connsiteY9" fmla="*/ 13715999 h 13716000"/>
              <a:gd name="connsiteX10" fmla="*/ 202120 w 14255696"/>
              <a:gd name="connsiteY10" fmla="*/ 13710319 h 13716000"/>
              <a:gd name="connsiteX11" fmla="*/ 4059278 w 14255696"/>
              <a:gd name="connsiteY11" fmla="*/ 6666167 h 13716000"/>
              <a:gd name="connsiteX12" fmla="*/ 98188 w 14255696"/>
              <a:gd name="connsiteY12" fmla="*/ 2431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5696" h="13716000">
                <a:moveTo>
                  <a:pt x="4076915" y="1625600"/>
                </a:moveTo>
                <a:lnTo>
                  <a:pt x="4102046" y="1665723"/>
                </a:lnTo>
                <a:lnTo>
                  <a:pt x="4102046" y="1625600"/>
                </a:lnTo>
                <a:close/>
                <a:moveTo>
                  <a:pt x="0" y="0"/>
                </a:moveTo>
                <a:lnTo>
                  <a:pt x="2578046" y="0"/>
                </a:lnTo>
                <a:lnTo>
                  <a:pt x="14255696" y="0"/>
                </a:lnTo>
                <a:lnTo>
                  <a:pt x="14255696" y="13716000"/>
                </a:lnTo>
                <a:lnTo>
                  <a:pt x="2823040" y="13715999"/>
                </a:lnTo>
                <a:lnTo>
                  <a:pt x="2578046" y="13715999"/>
                </a:lnTo>
                <a:lnTo>
                  <a:pt x="178996" y="13715999"/>
                </a:lnTo>
                <a:lnTo>
                  <a:pt x="202120" y="13710319"/>
                </a:lnTo>
                <a:cubicBezTo>
                  <a:pt x="2491786" y="12987451"/>
                  <a:pt x="4133490" y="10049963"/>
                  <a:pt x="4059278" y="6666167"/>
                </a:cubicBezTo>
                <a:cubicBezTo>
                  <a:pt x="3986798" y="3361240"/>
                  <a:pt x="2304610" y="650391"/>
                  <a:pt x="98188" y="24318"/>
                </a:cubicBezTo>
                <a:close/>
              </a:path>
            </a:pathLst>
          </a:cu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2" name="Tekstin paikkamerkki 10">
            <a:extLst>
              <a:ext uri="{FF2B5EF4-FFF2-40B4-BE49-F238E27FC236}">
                <a16:creationId xmlns:a16="http://schemas.microsoft.com/office/drawing/2014/main" id="{F9FC28D3-946F-4D4E-A335-76ADF91D8DF8}"/>
              </a:ext>
            </a:extLst>
          </p:cNvPr>
          <p:cNvSpPr>
            <a:spLocks noGrp="1"/>
          </p:cNvSpPr>
          <p:nvPr>
            <p:ph type="body" sz="quarter" idx="17"/>
          </p:nvPr>
        </p:nvSpPr>
        <p:spPr>
          <a:xfrm>
            <a:off x="838201" y="2595282"/>
            <a:ext cx="4912829" cy="32737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3" name="Title 1">
            <a:extLst>
              <a:ext uri="{FF2B5EF4-FFF2-40B4-BE49-F238E27FC236}">
                <a16:creationId xmlns:a16="http://schemas.microsoft.com/office/drawing/2014/main" id="{E629DD66-8091-0E47-84D5-8199190EF309}"/>
              </a:ext>
            </a:extLst>
          </p:cNvPr>
          <p:cNvSpPr>
            <a:spLocks noGrp="1"/>
          </p:cNvSpPr>
          <p:nvPr>
            <p:ph type="title" hasCustomPrompt="1"/>
          </p:nvPr>
        </p:nvSpPr>
        <p:spPr>
          <a:xfrm>
            <a:off x="839788" y="989013"/>
            <a:ext cx="4912830"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Tree>
    <p:extLst>
      <p:ext uri="{BB962C8B-B14F-4D97-AF65-F5344CB8AC3E}">
        <p14:creationId xmlns:p14="http://schemas.microsoft.com/office/powerpoint/2010/main" val="70411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AMK perusdia 5">
    <p:bg>
      <p:bgPr>
        <a:gradFill flip="none" rotWithShape="1">
          <a:gsLst>
            <a:gs pos="0">
              <a:schemeClr val="accent1">
                <a:lumMod val="30000"/>
                <a:lumOff val="70000"/>
              </a:schemeClr>
            </a:gs>
            <a:gs pos="37000">
              <a:srgbClr val="55CFED"/>
            </a:gs>
            <a:gs pos="100000">
              <a:srgbClr val="55CFED">
                <a:lumMod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092D7DFA-143E-034C-819C-D16AD7ACA94C}"/>
              </a:ext>
            </a:extLst>
          </p:cNvPr>
          <p:cNvSpPr>
            <a:spLocks noGrp="1"/>
          </p:cNvSpPr>
          <p:nvPr>
            <p:ph type="pic" sz="quarter" idx="17"/>
          </p:nvPr>
        </p:nvSpPr>
        <p:spPr>
          <a:xfrm>
            <a:off x="6096001" y="0"/>
            <a:ext cx="6096000"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0" name="Slide Number Placeholder 6">
            <a:extLst>
              <a:ext uri="{FF2B5EF4-FFF2-40B4-BE49-F238E27FC236}">
                <a16:creationId xmlns:a16="http://schemas.microsoft.com/office/drawing/2014/main" id="{DF9981C7-845B-D942-8275-9DCAA88803E1}"/>
              </a:ext>
            </a:extLst>
          </p:cNvPr>
          <p:cNvSpPr>
            <a:spLocks noGrp="1"/>
          </p:cNvSpPr>
          <p:nvPr>
            <p:ph type="sldNum" sz="quarter" idx="12"/>
          </p:nvPr>
        </p:nvSpPr>
        <p:spPr>
          <a:xfrm>
            <a:off x="6543040" y="6248287"/>
            <a:ext cx="704925" cy="365125"/>
          </a:xfrm>
        </p:spPr>
        <p:txBody>
          <a:bodyPr/>
          <a:lstStyle/>
          <a:p>
            <a:fld id="{2F74984D-7D33-7B43-9D14-72BCE5267E88}" type="slidenum">
              <a:rPr lang="fi-FI" smtClean="0"/>
              <a:t>‹#›</a:t>
            </a:fld>
            <a:endParaRPr lang="fi-FI"/>
          </a:p>
        </p:txBody>
      </p:sp>
      <p:sp>
        <p:nvSpPr>
          <p:cNvPr id="11" name="Title 1">
            <a:extLst>
              <a:ext uri="{FF2B5EF4-FFF2-40B4-BE49-F238E27FC236}">
                <a16:creationId xmlns:a16="http://schemas.microsoft.com/office/drawing/2014/main" id="{6201415F-A7F7-1D42-923F-BECF43CBD961}"/>
              </a:ext>
            </a:extLst>
          </p:cNvPr>
          <p:cNvSpPr>
            <a:spLocks noGrp="1"/>
          </p:cNvSpPr>
          <p:nvPr>
            <p:ph type="title" hasCustomPrompt="1"/>
          </p:nvPr>
        </p:nvSpPr>
        <p:spPr>
          <a:xfrm>
            <a:off x="839788" y="989013"/>
            <a:ext cx="4600892"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
        <p:nvSpPr>
          <p:cNvPr id="12" name="Tekstin paikkamerkki 10">
            <a:extLst>
              <a:ext uri="{FF2B5EF4-FFF2-40B4-BE49-F238E27FC236}">
                <a16:creationId xmlns:a16="http://schemas.microsoft.com/office/drawing/2014/main" id="{953A7DD9-1B32-0A4A-9B5E-5DE11E01328D}"/>
              </a:ext>
            </a:extLst>
          </p:cNvPr>
          <p:cNvSpPr>
            <a:spLocks noGrp="1"/>
          </p:cNvSpPr>
          <p:nvPr>
            <p:ph type="body" sz="quarter" idx="16"/>
          </p:nvPr>
        </p:nvSpPr>
        <p:spPr>
          <a:xfrm>
            <a:off x="839789" y="2595282"/>
            <a:ext cx="4525587" cy="32737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978450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AMK perusdia 6">
    <p:bg>
      <p:bgPr>
        <a:gradFill flip="none" rotWithShape="1">
          <a:gsLst>
            <a:gs pos="0">
              <a:srgbClr val="EE8F37">
                <a:lumMod val="30000"/>
                <a:lumOff val="70000"/>
              </a:srgbClr>
            </a:gs>
            <a:gs pos="58000">
              <a:srgbClr val="EE8F37"/>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3A80E0B6-66FD-EF49-8078-30BAFDD271B2}"/>
              </a:ext>
            </a:extLst>
          </p:cNvPr>
          <p:cNvSpPr>
            <a:spLocks noGrp="1"/>
          </p:cNvSpPr>
          <p:nvPr>
            <p:ph type="pic" sz="quarter" idx="15"/>
          </p:nvPr>
        </p:nvSpPr>
        <p:spPr>
          <a:xfrm>
            <a:off x="5064152" y="0"/>
            <a:ext cx="7127848" cy="6858000"/>
          </a:xfrm>
          <a:custGeom>
            <a:avLst/>
            <a:gdLst>
              <a:gd name="connsiteX0" fmla="*/ 4076915 w 14255696"/>
              <a:gd name="connsiteY0" fmla="*/ 1625600 h 13716000"/>
              <a:gd name="connsiteX1" fmla="*/ 4102046 w 14255696"/>
              <a:gd name="connsiteY1" fmla="*/ 1665723 h 13716000"/>
              <a:gd name="connsiteX2" fmla="*/ 4102046 w 14255696"/>
              <a:gd name="connsiteY2" fmla="*/ 1625600 h 13716000"/>
              <a:gd name="connsiteX3" fmla="*/ 0 w 14255696"/>
              <a:gd name="connsiteY3" fmla="*/ 0 h 13716000"/>
              <a:gd name="connsiteX4" fmla="*/ 2578046 w 14255696"/>
              <a:gd name="connsiteY4" fmla="*/ 0 h 13716000"/>
              <a:gd name="connsiteX5" fmla="*/ 14255696 w 14255696"/>
              <a:gd name="connsiteY5" fmla="*/ 0 h 13716000"/>
              <a:gd name="connsiteX6" fmla="*/ 14255696 w 14255696"/>
              <a:gd name="connsiteY6" fmla="*/ 13716000 h 13716000"/>
              <a:gd name="connsiteX7" fmla="*/ 2823040 w 14255696"/>
              <a:gd name="connsiteY7" fmla="*/ 13715999 h 13716000"/>
              <a:gd name="connsiteX8" fmla="*/ 2578046 w 14255696"/>
              <a:gd name="connsiteY8" fmla="*/ 13715999 h 13716000"/>
              <a:gd name="connsiteX9" fmla="*/ 178996 w 14255696"/>
              <a:gd name="connsiteY9" fmla="*/ 13715999 h 13716000"/>
              <a:gd name="connsiteX10" fmla="*/ 202120 w 14255696"/>
              <a:gd name="connsiteY10" fmla="*/ 13710319 h 13716000"/>
              <a:gd name="connsiteX11" fmla="*/ 4059278 w 14255696"/>
              <a:gd name="connsiteY11" fmla="*/ 6666167 h 13716000"/>
              <a:gd name="connsiteX12" fmla="*/ 98188 w 14255696"/>
              <a:gd name="connsiteY12" fmla="*/ 2431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5696" h="13716000">
                <a:moveTo>
                  <a:pt x="4076915" y="1625600"/>
                </a:moveTo>
                <a:lnTo>
                  <a:pt x="4102046" y="1665723"/>
                </a:lnTo>
                <a:lnTo>
                  <a:pt x="4102046" y="1625600"/>
                </a:lnTo>
                <a:close/>
                <a:moveTo>
                  <a:pt x="0" y="0"/>
                </a:moveTo>
                <a:lnTo>
                  <a:pt x="2578046" y="0"/>
                </a:lnTo>
                <a:lnTo>
                  <a:pt x="14255696" y="0"/>
                </a:lnTo>
                <a:lnTo>
                  <a:pt x="14255696" y="13716000"/>
                </a:lnTo>
                <a:lnTo>
                  <a:pt x="2823040" y="13715999"/>
                </a:lnTo>
                <a:lnTo>
                  <a:pt x="2578046" y="13715999"/>
                </a:lnTo>
                <a:lnTo>
                  <a:pt x="178996" y="13715999"/>
                </a:lnTo>
                <a:lnTo>
                  <a:pt x="202120" y="13710319"/>
                </a:lnTo>
                <a:cubicBezTo>
                  <a:pt x="2491786" y="12987451"/>
                  <a:pt x="4133490" y="10049963"/>
                  <a:pt x="4059278" y="6666167"/>
                </a:cubicBezTo>
                <a:cubicBezTo>
                  <a:pt x="3986798" y="3361240"/>
                  <a:pt x="2304610" y="650391"/>
                  <a:pt x="98188" y="24318"/>
                </a:cubicBezTo>
                <a:close/>
              </a:path>
            </a:pathLst>
          </a:cu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2" name="Tekstin paikkamerkki 10">
            <a:extLst>
              <a:ext uri="{FF2B5EF4-FFF2-40B4-BE49-F238E27FC236}">
                <a16:creationId xmlns:a16="http://schemas.microsoft.com/office/drawing/2014/main" id="{F9FC28D3-946F-4D4E-A335-76ADF91D8DF8}"/>
              </a:ext>
            </a:extLst>
          </p:cNvPr>
          <p:cNvSpPr>
            <a:spLocks noGrp="1"/>
          </p:cNvSpPr>
          <p:nvPr>
            <p:ph type="body" sz="quarter" idx="17"/>
          </p:nvPr>
        </p:nvSpPr>
        <p:spPr>
          <a:xfrm>
            <a:off x="838201" y="2595282"/>
            <a:ext cx="4912829" cy="32737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3" name="Title 1">
            <a:extLst>
              <a:ext uri="{FF2B5EF4-FFF2-40B4-BE49-F238E27FC236}">
                <a16:creationId xmlns:a16="http://schemas.microsoft.com/office/drawing/2014/main" id="{E629DD66-8091-0E47-84D5-8199190EF309}"/>
              </a:ext>
            </a:extLst>
          </p:cNvPr>
          <p:cNvSpPr>
            <a:spLocks noGrp="1"/>
          </p:cNvSpPr>
          <p:nvPr>
            <p:ph type="title" hasCustomPrompt="1"/>
          </p:nvPr>
        </p:nvSpPr>
        <p:spPr>
          <a:xfrm>
            <a:off x="839788" y="989013"/>
            <a:ext cx="4912830"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Tree>
    <p:extLst>
      <p:ext uri="{BB962C8B-B14F-4D97-AF65-F5344CB8AC3E}">
        <p14:creationId xmlns:p14="http://schemas.microsoft.com/office/powerpoint/2010/main" val="206585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AMK perusdia 7">
    <p:bg>
      <p:bgPr>
        <a:gradFill flip="none" rotWithShape="1">
          <a:gsLst>
            <a:gs pos="0">
              <a:srgbClr val="EE8F37">
                <a:lumMod val="30000"/>
                <a:lumOff val="70000"/>
              </a:srgbClr>
            </a:gs>
            <a:gs pos="49000">
              <a:srgbClr val="EE8F37"/>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092D7DFA-143E-034C-819C-D16AD7ACA94C}"/>
              </a:ext>
            </a:extLst>
          </p:cNvPr>
          <p:cNvSpPr>
            <a:spLocks noGrp="1"/>
          </p:cNvSpPr>
          <p:nvPr>
            <p:ph type="pic" sz="quarter" idx="17"/>
          </p:nvPr>
        </p:nvSpPr>
        <p:spPr>
          <a:xfrm>
            <a:off x="6096001" y="0"/>
            <a:ext cx="6096000"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0" name="Slide Number Placeholder 6">
            <a:extLst>
              <a:ext uri="{FF2B5EF4-FFF2-40B4-BE49-F238E27FC236}">
                <a16:creationId xmlns:a16="http://schemas.microsoft.com/office/drawing/2014/main" id="{DF9981C7-845B-D942-8275-9DCAA88803E1}"/>
              </a:ext>
            </a:extLst>
          </p:cNvPr>
          <p:cNvSpPr>
            <a:spLocks noGrp="1"/>
          </p:cNvSpPr>
          <p:nvPr>
            <p:ph type="sldNum" sz="quarter" idx="12"/>
          </p:nvPr>
        </p:nvSpPr>
        <p:spPr>
          <a:xfrm>
            <a:off x="6543040" y="6248287"/>
            <a:ext cx="704925" cy="365125"/>
          </a:xfrm>
        </p:spPr>
        <p:txBody>
          <a:bodyPr/>
          <a:lstStyle/>
          <a:p>
            <a:fld id="{2F74984D-7D33-7B43-9D14-72BCE5267E88}" type="slidenum">
              <a:rPr lang="fi-FI" smtClean="0"/>
              <a:t>‹#›</a:t>
            </a:fld>
            <a:endParaRPr lang="fi-FI"/>
          </a:p>
        </p:txBody>
      </p:sp>
      <p:sp>
        <p:nvSpPr>
          <p:cNvPr id="11" name="Title 1">
            <a:extLst>
              <a:ext uri="{FF2B5EF4-FFF2-40B4-BE49-F238E27FC236}">
                <a16:creationId xmlns:a16="http://schemas.microsoft.com/office/drawing/2014/main" id="{6201415F-A7F7-1D42-923F-BECF43CBD961}"/>
              </a:ext>
            </a:extLst>
          </p:cNvPr>
          <p:cNvSpPr>
            <a:spLocks noGrp="1"/>
          </p:cNvSpPr>
          <p:nvPr>
            <p:ph type="title" hasCustomPrompt="1"/>
          </p:nvPr>
        </p:nvSpPr>
        <p:spPr>
          <a:xfrm>
            <a:off x="839788" y="989013"/>
            <a:ext cx="4600892"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
        <p:nvSpPr>
          <p:cNvPr id="12" name="Tekstin paikkamerkki 10">
            <a:extLst>
              <a:ext uri="{FF2B5EF4-FFF2-40B4-BE49-F238E27FC236}">
                <a16:creationId xmlns:a16="http://schemas.microsoft.com/office/drawing/2014/main" id="{953A7DD9-1B32-0A4A-9B5E-5DE11E01328D}"/>
              </a:ext>
            </a:extLst>
          </p:cNvPr>
          <p:cNvSpPr>
            <a:spLocks noGrp="1"/>
          </p:cNvSpPr>
          <p:nvPr>
            <p:ph type="body" sz="quarter" idx="16"/>
          </p:nvPr>
        </p:nvSpPr>
        <p:spPr>
          <a:xfrm>
            <a:off x="839789" y="2595282"/>
            <a:ext cx="4525587" cy="32737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409187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AMK perusdia 8">
    <p:bg>
      <p:bgPr>
        <a:gradFill flip="none" rotWithShape="1">
          <a:gsLst>
            <a:gs pos="0">
              <a:srgbClr val="9AD35E">
                <a:lumMod val="30000"/>
                <a:lumOff val="70000"/>
              </a:srgbClr>
            </a:gs>
            <a:gs pos="49000">
              <a:srgbClr val="9AD35E">
                <a:lumMod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3A80E0B6-66FD-EF49-8078-30BAFDD271B2}"/>
              </a:ext>
            </a:extLst>
          </p:cNvPr>
          <p:cNvSpPr>
            <a:spLocks noGrp="1"/>
          </p:cNvSpPr>
          <p:nvPr>
            <p:ph type="pic" sz="quarter" idx="15"/>
          </p:nvPr>
        </p:nvSpPr>
        <p:spPr>
          <a:xfrm>
            <a:off x="5064152" y="0"/>
            <a:ext cx="7127848" cy="6858000"/>
          </a:xfrm>
          <a:custGeom>
            <a:avLst/>
            <a:gdLst>
              <a:gd name="connsiteX0" fmla="*/ 4076915 w 14255696"/>
              <a:gd name="connsiteY0" fmla="*/ 1625600 h 13716000"/>
              <a:gd name="connsiteX1" fmla="*/ 4102046 w 14255696"/>
              <a:gd name="connsiteY1" fmla="*/ 1665723 h 13716000"/>
              <a:gd name="connsiteX2" fmla="*/ 4102046 w 14255696"/>
              <a:gd name="connsiteY2" fmla="*/ 1625600 h 13716000"/>
              <a:gd name="connsiteX3" fmla="*/ 0 w 14255696"/>
              <a:gd name="connsiteY3" fmla="*/ 0 h 13716000"/>
              <a:gd name="connsiteX4" fmla="*/ 2578046 w 14255696"/>
              <a:gd name="connsiteY4" fmla="*/ 0 h 13716000"/>
              <a:gd name="connsiteX5" fmla="*/ 14255696 w 14255696"/>
              <a:gd name="connsiteY5" fmla="*/ 0 h 13716000"/>
              <a:gd name="connsiteX6" fmla="*/ 14255696 w 14255696"/>
              <a:gd name="connsiteY6" fmla="*/ 13716000 h 13716000"/>
              <a:gd name="connsiteX7" fmla="*/ 2823040 w 14255696"/>
              <a:gd name="connsiteY7" fmla="*/ 13715999 h 13716000"/>
              <a:gd name="connsiteX8" fmla="*/ 2578046 w 14255696"/>
              <a:gd name="connsiteY8" fmla="*/ 13715999 h 13716000"/>
              <a:gd name="connsiteX9" fmla="*/ 178996 w 14255696"/>
              <a:gd name="connsiteY9" fmla="*/ 13715999 h 13716000"/>
              <a:gd name="connsiteX10" fmla="*/ 202120 w 14255696"/>
              <a:gd name="connsiteY10" fmla="*/ 13710319 h 13716000"/>
              <a:gd name="connsiteX11" fmla="*/ 4059278 w 14255696"/>
              <a:gd name="connsiteY11" fmla="*/ 6666167 h 13716000"/>
              <a:gd name="connsiteX12" fmla="*/ 98188 w 14255696"/>
              <a:gd name="connsiteY12" fmla="*/ 24318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55696" h="13716000">
                <a:moveTo>
                  <a:pt x="4076915" y="1625600"/>
                </a:moveTo>
                <a:lnTo>
                  <a:pt x="4102046" y="1665723"/>
                </a:lnTo>
                <a:lnTo>
                  <a:pt x="4102046" y="1625600"/>
                </a:lnTo>
                <a:close/>
                <a:moveTo>
                  <a:pt x="0" y="0"/>
                </a:moveTo>
                <a:lnTo>
                  <a:pt x="2578046" y="0"/>
                </a:lnTo>
                <a:lnTo>
                  <a:pt x="14255696" y="0"/>
                </a:lnTo>
                <a:lnTo>
                  <a:pt x="14255696" y="13716000"/>
                </a:lnTo>
                <a:lnTo>
                  <a:pt x="2823040" y="13715999"/>
                </a:lnTo>
                <a:lnTo>
                  <a:pt x="2578046" y="13715999"/>
                </a:lnTo>
                <a:lnTo>
                  <a:pt x="178996" y="13715999"/>
                </a:lnTo>
                <a:lnTo>
                  <a:pt x="202120" y="13710319"/>
                </a:lnTo>
                <a:cubicBezTo>
                  <a:pt x="2491786" y="12987451"/>
                  <a:pt x="4133490" y="10049963"/>
                  <a:pt x="4059278" y="6666167"/>
                </a:cubicBezTo>
                <a:cubicBezTo>
                  <a:pt x="3986798" y="3361240"/>
                  <a:pt x="2304610" y="650391"/>
                  <a:pt x="98188" y="24318"/>
                </a:cubicBezTo>
                <a:close/>
              </a:path>
            </a:pathLst>
          </a:cu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2" name="Tekstin paikkamerkki 10">
            <a:extLst>
              <a:ext uri="{FF2B5EF4-FFF2-40B4-BE49-F238E27FC236}">
                <a16:creationId xmlns:a16="http://schemas.microsoft.com/office/drawing/2014/main" id="{F9FC28D3-946F-4D4E-A335-76ADF91D8DF8}"/>
              </a:ext>
            </a:extLst>
          </p:cNvPr>
          <p:cNvSpPr>
            <a:spLocks noGrp="1"/>
          </p:cNvSpPr>
          <p:nvPr>
            <p:ph type="body" sz="quarter" idx="17"/>
          </p:nvPr>
        </p:nvSpPr>
        <p:spPr>
          <a:xfrm>
            <a:off x="838201" y="2595282"/>
            <a:ext cx="4912829" cy="32737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3" name="Title 1">
            <a:extLst>
              <a:ext uri="{FF2B5EF4-FFF2-40B4-BE49-F238E27FC236}">
                <a16:creationId xmlns:a16="http://schemas.microsoft.com/office/drawing/2014/main" id="{E629DD66-8091-0E47-84D5-8199190EF309}"/>
              </a:ext>
            </a:extLst>
          </p:cNvPr>
          <p:cNvSpPr>
            <a:spLocks noGrp="1"/>
          </p:cNvSpPr>
          <p:nvPr>
            <p:ph type="title" hasCustomPrompt="1"/>
          </p:nvPr>
        </p:nvSpPr>
        <p:spPr>
          <a:xfrm>
            <a:off x="839788" y="989013"/>
            <a:ext cx="4912830"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Tree>
    <p:extLst>
      <p:ext uri="{BB962C8B-B14F-4D97-AF65-F5344CB8AC3E}">
        <p14:creationId xmlns:p14="http://schemas.microsoft.com/office/powerpoint/2010/main" val="1651040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AMK perusdia 9">
    <p:bg>
      <p:bgPr>
        <a:gradFill flip="none" rotWithShape="1">
          <a:gsLst>
            <a:gs pos="0">
              <a:srgbClr val="9AD35E">
                <a:lumMod val="30000"/>
                <a:lumOff val="70000"/>
              </a:srgbClr>
            </a:gs>
            <a:gs pos="49000">
              <a:srgbClr val="9AD35E">
                <a:lumMod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092D7DFA-143E-034C-819C-D16AD7ACA94C}"/>
              </a:ext>
            </a:extLst>
          </p:cNvPr>
          <p:cNvSpPr>
            <a:spLocks noGrp="1"/>
          </p:cNvSpPr>
          <p:nvPr>
            <p:ph type="pic" sz="quarter" idx="17"/>
          </p:nvPr>
        </p:nvSpPr>
        <p:spPr>
          <a:xfrm>
            <a:off x="6096001" y="0"/>
            <a:ext cx="6096000" cy="6858000"/>
          </a:xfrm>
          <a:solidFill>
            <a:schemeClr val="bg1">
              <a:lumMod val="85000"/>
            </a:schemeClr>
          </a:solidFill>
          <a:effectLst/>
        </p:spPr>
        <p:txBody>
          <a:bodyPr>
            <a:normAutofit/>
          </a:bodyPr>
          <a:lstStyle>
            <a:lvl1pPr marL="0" indent="0">
              <a:buNone/>
              <a:defRPr sz="2600" b="0" i="0">
                <a:ln>
                  <a:noFill/>
                </a:ln>
                <a:solidFill>
                  <a:schemeClr val="bg1">
                    <a:lumMod val="85000"/>
                  </a:schemeClr>
                </a:solidFill>
                <a:latin typeface="Poppins Light" charset="0"/>
                <a:ea typeface="Poppins Light" charset="0"/>
                <a:cs typeface="Poppins Light" charset="0"/>
              </a:defRPr>
            </a:lvl1pPr>
          </a:lstStyle>
          <a:p>
            <a:endParaRPr lang="en-US" dirty="0"/>
          </a:p>
        </p:txBody>
      </p:sp>
      <p:sp>
        <p:nvSpPr>
          <p:cNvPr id="10" name="Slide Number Placeholder 6">
            <a:extLst>
              <a:ext uri="{FF2B5EF4-FFF2-40B4-BE49-F238E27FC236}">
                <a16:creationId xmlns:a16="http://schemas.microsoft.com/office/drawing/2014/main" id="{DF9981C7-845B-D942-8275-9DCAA88803E1}"/>
              </a:ext>
            </a:extLst>
          </p:cNvPr>
          <p:cNvSpPr>
            <a:spLocks noGrp="1"/>
          </p:cNvSpPr>
          <p:nvPr>
            <p:ph type="sldNum" sz="quarter" idx="12"/>
          </p:nvPr>
        </p:nvSpPr>
        <p:spPr>
          <a:xfrm>
            <a:off x="6543040" y="6248287"/>
            <a:ext cx="704925" cy="365125"/>
          </a:xfrm>
        </p:spPr>
        <p:txBody>
          <a:bodyPr/>
          <a:lstStyle/>
          <a:p>
            <a:fld id="{2F74984D-7D33-7B43-9D14-72BCE5267E88}" type="slidenum">
              <a:rPr lang="fi-FI" smtClean="0"/>
              <a:t>‹#›</a:t>
            </a:fld>
            <a:endParaRPr lang="fi-FI"/>
          </a:p>
        </p:txBody>
      </p:sp>
      <p:sp>
        <p:nvSpPr>
          <p:cNvPr id="11" name="Title 1">
            <a:extLst>
              <a:ext uri="{FF2B5EF4-FFF2-40B4-BE49-F238E27FC236}">
                <a16:creationId xmlns:a16="http://schemas.microsoft.com/office/drawing/2014/main" id="{6201415F-A7F7-1D42-923F-BECF43CBD961}"/>
              </a:ext>
            </a:extLst>
          </p:cNvPr>
          <p:cNvSpPr>
            <a:spLocks noGrp="1"/>
          </p:cNvSpPr>
          <p:nvPr>
            <p:ph type="title" hasCustomPrompt="1"/>
          </p:nvPr>
        </p:nvSpPr>
        <p:spPr>
          <a:xfrm>
            <a:off x="839788" y="989013"/>
            <a:ext cx="4600892" cy="1150395"/>
          </a:xfrm>
        </p:spPr>
        <p:txBody>
          <a:bodyPr anchor="t">
            <a:noAutofit/>
          </a:bodyPr>
          <a:lstStyle>
            <a:lvl1pPr>
              <a:lnSpc>
                <a:spcPts val="4400"/>
              </a:lnSpc>
              <a:defRPr sz="4400">
                <a:solidFill>
                  <a:schemeClr val="tx1"/>
                </a:solidFill>
              </a:defRPr>
            </a:lvl1pPr>
          </a:lstStyle>
          <a:p>
            <a:r>
              <a:rPr lang="en-US" dirty="0"/>
              <a:t>Click to edit Master title style</a:t>
            </a:r>
            <a:endParaRPr lang="fi-FI" dirty="0"/>
          </a:p>
        </p:txBody>
      </p:sp>
      <p:sp>
        <p:nvSpPr>
          <p:cNvPr id="12" name="Tekstin paikkamerkki 10">
            <a:extLst>
              <a:ext uri="{FF2B5EF4-FFF2-40B4-BE49-F238E27FC236}">
                <a16:creationId xmlns:a16="http://schemas.microsoft.com/office/drawing/2014/main" id="{953A7DD9-1B32-0A4A-9B5E-5DE11E01328D}"/>
              </a:ext>
            </a:extLst>
          </p:cNvPr>
          <p:cNvSpPr>
            <a:spLocks noGrp="1"/>
          </p:cNvSpPr>
          <p:nvPr>
            <p:ph type="body" sz="quarter" idx="16"/>
          </p:nvPr>
        </p:nvSpPr>
        <p:spPr>
          <a:xfrm>
            <a:off x="839789" y="2595282"/>
            <a:ext cx="4525587" cy="32737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573999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AMK väliotsikko vihreä">
    <p:bg>
      <p:bgPr>
        <a:gradFill flip="none" rotWithShape="1">
          <a:gsLst>
            <a:gs pos="27000">
              <a:srgbClr val="9AD35E">
                <a:lumMod val="88000"/>
                <a:lumOff val="12000"/>
              </a:srgbClr>
            </a:gs>
            <a:gs pos="0">
              <a:schemeClr val="accent2">
                <a:lumMod val="60000"/>
                <a:lumOff val="40000"/>
              </a:schemeClr>
            </a:gs>
            <a:gs pos="0">
              <a:srgbClr val="9AD35E">
                <a:lumMod val="70000"/>
                <a:lumOff val="30000"/>
              </a:srgbClr>
            </a:gs>
            <a:gs pos="100000">
              <a:srgbClr val="9AD35E">
                <a:lumMod val="85000"/>
                <a:lumOff val="15000"/>
              </a:srgb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3239847-E626-5C4E-940C-0E96C8331D5D}"/>
              </a:ext>
            </a:extLst>
          </p:cNvPr>
          <p:cNvPicPr>
            <a:picLocks noChangeAspect="1"/>
          </p:cNvPicPr>
          <p:nvPr userDrawn="1"/>
        </p:nvPicPr>
        <p:blipFill>
          <a:blip r:embed="rId2" cstate="email">
            <a:alphaModFix amt="27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8937ED2C-7524-C448-9759-227F657BD366}"/>
              </a:ext>
            </a:extLst>
          </p:cNvPr>
          <p:cNvSpPr>
            <a:spLocks noGrp="1"/>
          </p:cNvSpPr>
          <p:nvPr>
            <p:ph type="title"/>
          </p:nvPr>
        </p:nvSpPr>
        <p:spPr>
          <a:xfrm>
            <a:off x="838200" y="2766217"/>
            <a:ext cx="6512626" cy="1325563"/>
          </a:xfrm>
        </p:spPr>
        <p:txBody>
          <a:bodyPr>
            <a:noAutofit/>
          </a:bodyPr>
          <a:lstStyle>
            <a:lvl1pPr algn="l">
              <a:lnSpc>
                <a:spcPts val="6000"/>
              </a:lnSpc>
              <a:defRPr sz="6000">
                <a:solidFill>
                  <a:schemeClr val="tx1"/>
                </a:solidFill>
                <a:effectLst/>
              </a:defRPr>
            </a:lvl1pPr>
          </a:lstStyle>
          <a:p>
            <a:r>
              <a:rPr lang="en-US" dirty="0"/>
              <a:t>Click to edit Master title style</a:t>
            </a:r>
            <a:endParaRPr lang="fi-FI" dirty="0"/>
          </a:p>
        </p:txBody>
      </p:sp>
      <p:sp>
        <p:nvSpPr>
          <p:cNvPr id="6" name="Subtitle 2">
            <a:extLst>
              <a:ext uri="{FF2B5EF4-FFF2-40B4-BE49-F238E27FC236}">
                <a16:creationId xmlns:a16="http://schemas.microsoft.com/office/drawing/2014/main" id="{A15BD079-C3CA-6B47-A2F2-31753CB1BF6E}"/>
              </a:ext>
            </a:extLst>
          </p:cNvPr>
          <p:cNvSpPr>
            <a:spLocks noGrp="1"/>
          </p:cNvSpPr>
          <p:nvPr>
            <p:ph type="subTitle" idx="1"/>
          </p:nvPr>
        </p:nvSpPr>
        <p:spPr>
          <a:xfrm>
            <a:off x="851786" y="5723895"/>
            <a:ext cx="4414481" cy="789059"/>
          </a:xfrm>
        </p:spPr>
        <p:txBody>
          <a:bodyPr>
            <a:normAutofit/>
          </a:bodyPr>
          <a:lstStyle>
            <a:lvl1pPr marL="0" indent="0" algn="l">
              <a:buNone/>
              <a:defRPr sz="1800" cap="all" spc="2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409136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AMK perusdia 1">
  <p:cSld name="SAMK perusdia 1">
    <p:spTree>
      <p:nvGrpSpPr>
        <p:cNvPr id="1" name="Shape 104"/>
        <p:cNvGrpSpPr/>
        <p:nvPr/>
      </p:nvGrpSpPr>
      <p:grpSpPr>
        <a:xfrm>
          <a:off x="0" y="0"/>
          <a:ext cx="0" cy="0"/>
          <a:chOff x="0" y="0"/>
          <a:chExt cx="0" cy="0"/>
        </a:xfrm>
      </p:grpSpPr>
      <p:sp>
        <p:nvSpPr>
          <p:cNvPr id="105" name="Google Shape;105;p39"/>
          <p:cNvSpPr>
            <a:spLocks noGrp="1"/>
          </p:cNvSpPr>
          <p:nvPr>
            <p:ph type="pic" idx="2"/>
          </p:nvPr>
        </p:nvSpPr>
        <p:spPr>
          <a:xfrm>
            <a:off x="5064152" y="0"/>
            <a:ext cx="7127848" cy="6858000"/>
          </a:xfrm>
          <a:prstGeom prst="rect">
            <a:avLst/>
          </a:prstGeom>
          <a:solidFill>
            <a:srgbClr val="D8D8D8"/>
          </a:solid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D8D8D8"/>
              </a:buClr>
              <a:buSzPts val="2600"/>
              <a:buFont typeface="Arial"/>
              <a:buNone/>
              <a:defRPr sz="2600" b="0" i="0" u="none" strike="noStrike" cap="none">
                <a:solidFill>
                  <a:srgbClr val="D8D8D8"/>
                </a:solidFill>
                <a:latin typeface="Poppins Light"/>
                <a:ea typeface="Poppins Light"/>
                <a:cs typeface="Poppins Light"/>
                <a:sym typeface="Poppins Light"/>
              </a:defRPr>
            </a:lvl1pPr>
            <a:lvl2pPr marR="0" lvl="1"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6" name="Google Shape;106;p39"/>
          <p:cNvSpPr txBox="1">
            <a:spLocks noGrp="1"/>
          </p:cNvSpPr>
          <p:nvPr>
            <p:ph type="title"/>
          </p:nvPr>
        </p:nvSpPr>
        <p:spPr>
          <a:xfrm>
            <a:off x="839788" y="989013"/>
            <a:ext cx="3884612" cy="115039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400"/>
              <a:buFont typeface="Arial"/>
              <a:buNone/>
              <a:defRPr sz="4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9"/>
          <p:cNvSpPr txBox="1">
            <a:spLocks noGrp="1"/>
          </p:cNvSpPr>
          <p:nvPr>
            <p:ph type="dt" idx="10"/>
          </p:nvPr>
        </p:nvSpPr>
        <p:spPr>
          <a:xfrm>
            <a:off x="6004882" y="6248287"/>
            <a:ext cx="1143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08" name="Google Shape;108;p3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389284" y="5992228"/>
            <a:ext cx="1224377" cy="514794"/>
          </a:xfrm>
          <a:prstGeom prst="rect">
            <a:avLst/>
          </a:prstGeom>
          <a:noFill/>
          <a:ln>
            <a:noFill/>
          </a:ln>
        </p:spPr>
      </p:pic>
      <p:sp>
        <p:nvSpPr>
          <p:cNvPr id="109" name="Google Shape;109;p39"/>
          <p:cNvSpPr txBox="1">
            <a:spLocks noGrp="1"/>
          </p:cNvSpPr>
          <p:nvPr>
            <p:ph type="body" idx="1"/>
          </p:nvPr>
        </p:nvSpPr>
        <p:spPr>
          <a:xfrm>
            <a:off x="839789" y="2595282"/>
            <a:ext cx="3884611" cy="327370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AMK perusdia 2">
  <p:cSld name="SAMK perusdia 2">
    <p:spTree>
      <p:nvGrpSpPr>
        <p:cNvPr id="1" name="Shape 110"/>
        <p:cNvGrpSpPr/>
        <p:nvPr/>
      </p:nvGrpSpPr>
      <p:grpSpPr>
        <a:xfrm>
          <a:off x="0" y="0"/>
          <a:ext cx="0" cy="0"/>
          <a:chOff x="0" y="0"/>
          <a:chExt cx="0" cy="0"/>
        </a:xfrm>
      </p:grpSpPr>
      <p:sp>
        <p:nvSpPr>
          <p:cNvPr id="111" name="Google Shape;111;p40"/>
          <p:cNvSpPr>
            <a:spLocks noGrp="1"/>
          </p:cNvSpPr>
          <p:nvPr>
            <p:ph type="pic" idx="2"/>
          </p:nvPr>
        </p:nvSpPr>
        <p:spPr>
          <a:xfrm>
            <a:off x="7035987" y="0"/>
            <a:ext cx="5156013" cy="6858000"/>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rgbClr val="D8D8D8"/>
              </a:buClr>
              <a:buSzPts val="2600"/>
              <a:buFont typeface="Arial"/>
              <a:buNone/>
              <a:defRPr sz="2600" b="0" i="0" u="none" strike="noStrike" cap="none">
                <a:solidFill>
                  <a:srgbClr val="D8D8D8"/>
                </a:solidFill>
                <a:latin typeface="Poppins Light"/>
                <a:ea typeface="Poppins Light"/>
                <a:cs typeface="Poppins Light"/>
                <a:sym typeface="Poppins Light"/>
              </a:defRPr>
            </a:lvl1pPr>
            <a:lvl2pPr marR="0" lvl="1"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2" name="Google Shape;112;p40"/>
          <p:cNvSpPr txBox="1">
            <a:spLocks noGrp="1"/>
          </p:cNvSpPr>
          <p:nvPr>
            <p:ph type="dt" idx="10"/>
          </p:nvPr>
        </p:nvSpPr>
        <p:spPr>
          <a:xfrm>
            <a:off x="6004882" y="6248287"/>
            <a:ext cx="1143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0"/>
          <p:cNvSpPr txBox="1">
            <a:spLocks noGrp="1"/>
          </p:cNvSpPr>
          <p:nvPr>
            <p:ph type="ftr" idx="11"/>
          </p:nvPr>
        </p:nvSpPr>
        <p:spPr>
          <a:xfrm>
            <a:off x="838200" y="6248287"/>
            <a:ext cx="516668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0"/>
          <p:cNvSpPr txBox="1">
            <a:spLocks noGrp="1"/>
          </p:cNvSpPr>
          <p:nvPr>
            <p:ph type="sldNum" idx="12"/>
          </p:nvPr>
        </p:nvSpPr>
        <p:spPr>
          <a:xfrm>
            <a:off x="8199764" y="6248287"/>
            <a:ext cx="66991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t>‹#›</a:t>
            </a:fld>
            <a:endParaRPr/>
          </a:p>
        </p:txBody>
      </p:sp>
      <p:sp>
        <p:nvSpPr>
          <p:cNvPr id="116" name="Google Shape;116;p40"/>
          <p:cNvSpPr txBox="1">
            <a:spLocks noGrp="1"/>
          </p:cNvSpPr>
          <p:nvPr>
            <p:ph type="title"/>
          </p:nvPr>
        </p:nvSpPr>
        <p:spPr>
          <a:xfrm>
            <a:off x="839788" y="989012"/>
            <a:ext cx="4912830" cy="115039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400"/>
              <a:buFont typeface="Arial"/>
              <a:buNone/>
              <a:defRPr sz="4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40"/>
          <p:cNvSpPr txBox="1">
            <a:spLocks noGrp="1"/>
          </p:cNvSpPr>
          <p:nvPr>
            <p:ph type="body" idx="1"/>
          </p:nvPr>
        </p:nvSpPr>
        <p:spPr>
          <a:xfrm>
            <a:off x="839789" y="2595282"/>
            <a:ext cx="4912829" cy="327370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AMK perusdia 3">
  <p:cSld name="SAMK perusdia 3">
    <p:spTree>
      <p:nvGrpSpPr>
        <p:cNvPr id="1" name="Shape 118"/>
        <p:cNvGrpSpPr/>
        <p:nvPr/>
      </p:nvGrpSpPr>
      <p:grpSpPr>
        <a:xfrm>
          <a:off x="0" y="0"/>
          <a:ext cx="0" cy="0"/>
          <a:chOff x="0" y="0"/>
          <a:chExt cx="0" cy="0"/>
        </a:xfrm>
      </p:grpSpPr>
      <p:sp>
        <p:nvSpPr>
          <p:cNvPr id="119" name="Google Shape;119;p41"/>
          <p:cNvSpPr txBox="1">
            <a:spLocks noGrp="1"/>
          </p:cNvSpPr>
          <p:nvPr>
            <p:ph type="dt" idx="10"/>
          </p:nvPr>
        </p:nvSpPr>
        <p:spPr>
          <a:xfrm>
            <a:off x="838200" y="6248287"/>
            <a:ext cx="97028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1"/>
          <p:cNvSpPr txBox="1">
            <a:spLocks noGrp="1"/>
          </p:cNvSpPr>
          <p:nvPr>
            <p:ph type="ftr" idx="11"/>
          </p:nvPr>
        </p:nvSpPr>
        <p:spPr>
          <a:xfrm>
            <a:off x="1808480" y="6248287"/>
            <a:ext cx="47345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41"/>
          <p:cNvSpPr txBox="1">
            <a:spLocks noGrp="1"/>
          </p:cNvSpPr>
          <p:nvPr>
            <p:ph type="sldNum" idx="12"/>
          </p:nvPr>
        </p:nvSpPr>
        <p:spPr>
          <a:xfrm>
            <a:off x="6543040" y="6248287"/>
            <a:ext cx="7049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t>‹#›</a:t>
            </a:fld>
            <a:endParaRPr/>
          </a:p>
        </p:txBody>
      </p:sp>
      <p:sp>
        <p:nvSpPr>
          <p:cNvPr id="122" name="Google Shape;122;p41"/>
          <p:cNvSpPr txBox="1">
            <a:spLocks noGrp="1"/>
          </p:cNvSpPr>
          <p:nvPr>
            <p:ph type="title"/>
          </p:nvPr>
        </p:nvSpPr>
        <p:spPr>
          <a:xfrm>
            <a:off x="6704404" y="989013"/>
            <a:ext cx="4912830" cy="115039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400"/>
              <a:buFont typeface="Arial"/>
              <a:buNone/>
              <a:defRPr sz="4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41"/>
          <p:cNvSpPr txBox="1">
            <a:spLocks noGrp="1"/>
          </p:cNvSpPr>
          <p:nvPr>
            <p:ph type="body" idx="1"/>
          </p:nvPr>
        </p:nvSpPr>
        <p:spPr>
          <a:xfrm>
            <a:off x="6704405" y="2595282"/>
            <a:ext cx="4912829" cy="327370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41"/>
          <p:cNvSpPr>
            <a:spLocks noGrp="1"/>
          </p:cNvSpPr>
          <p:nvPr>
            <p:ph type="pic" idx="2"/>
          </p:nvPr>
        </p:nvSpPr>
        <p:spPr>
          <a:xfrm>
            <a:off x="0" y="0"/>
            <a:ext cx="6096000" cy="6858000"/>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rgbClr val="D8D8D8"/>
              </a:buClr>
              <a:buSzPts val="2600"/>
              <a:buFont typeface="Arial"/>
              <a:buNone/>
              <a:defRPr sz="2600" b="0" i="0" u="none" strike="noStrike" cap="none">
                <a:solidFill>
                  <a:srgbClr val="D8D8D8"/>
                </a:solidFill>
                <a:latin typeface="Poppins Light"/>
                <a:ea typeface="Poppins Light"/>
                <a:cs typeface="Poppins Light"/>
                <a:sym typeface="Poppins Light"/>
              </a:defRPr>
            </a:lvl1pPr>
            <a:lvl2pPr marR="0" lvl="1"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AMK perusdia 10">
  <p:cSld name="SAMK perusdia 10">
    <p:spTree>
      <p:nvGrpSpPr>
        <p:cNvPr id="1" name="Shape 143"/>
        <p:cNvGrpSpPr/>
        <p:nvPr/>
      </p:nvGrpSpPr>
      <p:grpSpPr>
        <a:xfrm>
          <a:off x="0" y="0"/>
          <a:ext cx="0" cy="0"/>
          <a:chOff x="0" y="0"/>
          <a:chExt cx="0" cy="0"/>
        </a:xfrm>
      </p:grpSpPr>
      <p:sp>
        <p:nvSpPr>
          <p:cNvPr id="144" name="Google Shape;144;p45"/>
          <p:cNvSpPr>
            <a:spLocks noGrp="1"/>
          </p:cNvSpPr>
          <p:nvPr>
            <p:ph type="pic" idx="2"/>
          </p:nvPr>
        </p:nvSpPr>
        <p:spPr>
          <a:xfrm>
            <a:off x="1" y="2"/>
            <a:ext cx="12192000" cy="6859786"/>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45" name="Google Shape;145;p4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1998" cy="6857998"/>
          </a:xfrm>
          <a:prstGeom prst="rect">
            <a:avLst/>
          </a:prstGeom>
          <a:noFill/>
          <a:ln>
            <a:noFill/>
          </a:ln>
        </p:spPr>
      </p:pic>
      <p:sp>
        <p:nvSpPr>
          <p:cNvPr id="146" name="Google Shape;146;p45"/>
          <p:cNvSpPr txBox="1">
            <a:spLocks noGrp="1"/>
          </p:cNvSpPr>
          <p:nvPr>
            <p:ph type="dt" idx="10"/>
          </p:nvPr>
        </p:nvSpPr>
        <p:spPr>
          <a:xfrm>
            <a:off x="6004882" y="6248287"/>
            <a:ext cx="1143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45"/>
          <p:cNvSpPr txBox="1">
            <a:spLocks noGrp="1"/>
          </p:cNvSpPr>
          <p:nvPr>
            <p:ph type="ftr" idx="11"/>
          </p:nvPr>
        </p:nvSpPr>
        <p:spPr>
          <a:xfrm>
            <a:off x="838200" y="6248287"/>
            <a:ext cx="516668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45"/>
          <p:cNvSpPr txBox="1">
            <a:spLocks noGrp="1"/>
          </p:cNvSpPr>
          <p:nvPr>
            <p:ph type="sldNum" idx="12"/>
          </p:nvPr>
        </p:nvSpPr>
        <p:spPr>
          <a:xfrm>
            <a:off x="8199764" y="6248287"/>
            <a:ext cx="66991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7F7F7F"/>
                </a:solidFill>
                <a:latin typeface="Arial"/>
                <a:ea typeface="Arial"/>
                <a:cs typeface="Arial"/>
                <a:sym typeface="Arial"/>
              </a:defRPr>
            </a:lvl1pPr>
            <a:lvl2pPr marL="0" lvl="1" indent="0" algn="r">
              <a:spcBef>
                <a:spcPts val="0"/>
              </a:spcBef>
              <a:buNone/>
              <a:defRPr sz="1200">
                <a:solidFill>
                  <a:srgbClr val="7F7F7F"/>
                </a:solidFill>
                <a:latin typeface="Arial"/>
                <a:ea typeface="Arial"/>
                <a:cs typeface="Arial"/>
                <a:sym typeface="Arial"/>
              </a:defRPr>
            </a:lvl2pPr>
            <a:lvl3pPr marL="0" lvl="2" indent="0" algn="r">
              <a:spcBef>
                <a:spcPts val="0"/>
              </a:spcBef>
              <a:buNone/>
              <a:defRPr sz="1200">
                <a:solidFill>
                  <a:srgbClr val="7F7F7F"/>
                </a:solidFill>
                <a:latin typeface="Arial"/>
                <a:ea typeface="Arial"/>
                <a:cs typeface="Arial"/>
                <a:sym typeface="Arial"/>
              </a:defRPr>
            </a:lvl3pPr>
            <a:lvl4pPr marL="0" lvl="3" indent="0" algn="r">
              <a:spcBef>
                <a:spcPts val="0"/>
              </a:spcBef>
              <a:buNone/>
              <a:defRPr sz="1200">
                <a:solidFill>
                  <a:srgbClr val="7F7F7F"/>
                </a:solidFill>
                <a:latin typeface="Arial"/>
                <a:ea typeface="Arial"/>
                <a:cs typeface="Arial"/>
                <a:sym typeface="Arial"/>
              </a:defRPr>
            </a:lvl4pPr>
            <a:lvl5pPr marL="0" lvl="4" indent="0" algn="r">
              <a:spcBef>
                <a:spcPts val="0"/>
              </a:spcBef>
              <a:buNone/>
              <a:defRPr sz="1200">
                <a:solidFill>
                  <a:srgbClr val="7F7F7F"/>
                </a:solidFill>
                <a:latin typeface="Arial"/>
                <a:ea typeface="Arial"/>
                <a:cs typeface="Arial"/>
                <a:sym typeface="Arial"/>
              </a:defRPr>
            </a:lvl5pPr>
            <a:lvl6pPr marL="0" lvl="5" indent="0" algn="r">
              <a:spcBef>
                <a:spcPts val="0"/>
              </a:spcBef>
              <a:buNone/>
              <a:defRPr sz="1200">
                <a:solidFill>
                  <a:srgbClr val="7F7F7F"/>
                </a:solidFill>
                <a:latin typeface="Arial"/>
                <a:ea typeface="Arial"/>
                <a:cs typeface="Arial"/>
                <a:sym typeface="Arial"/>
              </a:defRPr>
            </a:lvl6pPr>
            <a:lvl7pPr marL="0" lvl="6" indent="0" algn="r">
              <a:spcBef>
                <a:spcPts val="0"/>
              </a:spcBef>
              <a:buNone/>
              <a:defRPr sz="1200">
                <a:solidFill>
                  <a:srgbClr val="7F7F7F"/>
                </a:solidFill>
                <a:latin typeface="Arial"/>
                <a:ea typeface="Arial"/>
                <a:cs typeface="Arial"/>
                <a:sym typeface="Arial"/>
              </a:defRPr>
            </a:lvl7pPr>
            <a:lvl8pPr marL="0" lvl="7" indent="0" algn="r">
              <a:spcBef>
                <a:spcPts val="0"/>
              </a:spcBef>
              <a:buNone/>
              <a:defRPr sz="1200">
                <a:solidFill>
                  <a:srgbClr val="7F7F7F"/>
                </a:solidFill>
                <a:latin typeface="Arial"/>
                <a:ea typeface="Arial"/>
                <a:cs typeface="Arial"/>
                <a:sym typeface="Arial"/>
              </a:defRPr>
            </a:lvl8pPr>
            <a:lvl9pPr marL="0" lvl="8" indent="0" algn="r">
              <a:spcBef>
                <a:spcPts val="0"/>
              </a:spcBef>
              <a:buNone/>
              <a:defRPr sz="1200">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a:p>
        </p:txBody>
      </p:sp>
      <p:pic>
        <p:nvPicPr>
          <p:cNvPr id="149" name="Google Shape;149;p4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389284" y="5992228"/>
            <a:ext cx="1224377" cy="514794"/>
          </a:xfrm>
          <a:prstGeom prst="rect">
            <a:avLst/>
          </a:prstGeom>
          <a:noFill/>
          <a:ln>
            <a:noFill/>
          </a:ln>
        </p:spPr>
      </p:pic>
      <p:sp>
        <p:nvSpPr>
          <p:cNvPr id="150" name="Google Shape;150;p45"/>
          <p:cNvSpPr txBox="1">
            <a:spLocks noGrp="1"/>
          </p:cNvSpPr>
          <p:nvPr>
            <p:ph type="title"/>
          </p:nvPr>
        </p:nvSpPr>
        <p:spPr>
          <a:xfrm>
            <a:off x="8774273" y="766013"/>
            <a:ext cx="2712720" cy="248163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AMK perusdia 11">
  <p:cSld name="SAMK perusdia 11">
    <p:spTree>
      <p:nvGrpSpPr>
        <p:cNvPr id="1" name="Shape 151"/>
        <p:cNvGrpSpPr/>
        <p:nvPr/>
      </p:nvGrpSpPr>
      <p:grpSpPr>
        <a:xfrm>
          <a:off x="0" y="0"/>
          <a:ext cx="0" cy="0"/>
          <a:chOff x="0" y="0"/>
          <a:chExt cx="0" cy="0"/>
        </a:xfrm>
      </p:grpSpPr>
      <p:sp>
        <p:nvSpPr>
          <p:cNvPr id="152" name="Google Shape;152;p46"/>
          <p:cNvSpPr>
            <a:spLocks noGrp="1"/>
          </p:cNvSpPr>
          <p:nvPr>
            <p:ph type="pic" idx="2"/>
          </p:nvPr>
        </p:nvSpPr>
        <p:spPr>
          <a:xfrm>
            <a:off x="0" y="0"/>
            <a:ext cx="8210550" cy="6858000"/>
          </a:xfrm>
          <a:prstGeom prst="rect">
            <a:avLst/>
          </a:prstGeom>
          <a:solidFill>
            <a:srgbClr val="D8D8D8"/>
          </a:solid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53" name="Google Shape;153;p4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1998" cy="6857998"/>
          </a:xfrm>
          <a:prstGeom prst="rect">
            <a:avLst/>
          </a:prstGeom>
          <a:noFill/>
          <a:ln>
            <a:noFill/>
          </a:ln>
        </p:spPr>
      </p:pic>
      <p:sp>
        <p:nvSpPr>
          <p:cNvPr id="154" name="Google Shape;154;p46"/>
          <p:cNvSpPr txBox="1">
            <a:spLocks noGrp="1"/>
          </p:cNvSpPr>
          <p:nvPr>
            <p:ph type="dt" idx="10"/>
          </p:nvPr>
        </p:nvSpPr>
        <p:spPr>
          <a:xfrm>
            <a:off x="6004882" y="6248287"/>
            <a:ext cx="1143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46"/>
          <p:cNvSpPr txBox="1">
            <a:spLocks noGrp="1"/>
          </p:cNvSpPr>
          <p:nvPr>
            <p:ph type="ftr" idx="11"/>
          </p:nvPr>
        </p:nvSpPr>
        <p:spPr>
          <a:xfrm>
            <a:off x="838200" y="6248287"/>
            <a:ext cx="516668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46"/>
          <p:cNvSpPr txBox="1">
            <a:spLocks noGrp="1"/>
          </p:cNvSpPr>
          <p:nvPr>
            <p:ph type="sldNum" idx="12"/>
          </p:nvPr>
        </p:nvSpPr>
        <p:spPr>
          <a:xfrm>
            <a:off x="8199764" y="6248287"/>
            <a:ext cx="66991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t>‹#›</a:t>
            </a:fld>
            <a:endParaRPr/>
          </a:p>
        </p:txBody>
      </p:sp>
      <p:sp>
        <p:nvSpPr>
          <p:cNvPr id="157" name="Google Shape;157;p46"/>
          <p:cNvSpPr txBox="1">
            <a:spLocks noGrp="1"/>
          </p:cNvSpPr>
          <p:nvPr>
            <p:ph type="body" idx="1"/>
          </p:nvPr>
        </p:nvSpPr>
        <p:spPr>
          <a:xfrm>
            <a:off x="8628061" y="3917892"/>
            <a:ext cx="3146425" cy="187854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800"/>
              <a:buNone/>
              <a:defRPr sz="1800"/>
            </a:lvl1pPr>
            <a:lvl2pPr marL="914400" lvl="1" indent="-228600" algn="l">
              <a:lnSpc>
                <a:spcPct val="100000"/>
              </a:lnSpc>
              <a:spcBef>
                <a:spcPts val="500"/>
              </a:spcBef>
              <a:spcAft>
                <a:spcPts val="0"/>
              </a:spcAft>
              <a:buClr>
                <a:schemeClr val="dk1"/>
              </a:buClr>
              <a:buSzPts val="1800"/>
              <a:buNone/>
              <a:defRPr sz="1800"/>
            </a:lvl2pPr>
            <a:lvl3pPr marL="1371600" lvl="2" indent="-228600" algn="l">
              <a:lnSpc>
                <a:spcPct val="100000"/>
              </a:lnSpc>
              <a:spcBef>
                <a:spcPts val="500"/>
              </a:spcBef>
              <a:spcAft>
                <a:spcPts val="0"/>
              </a:spcAft>
              <a:buClr>
                <a:schemeClr val="dk1"/>
              </a:buClr>
              <a:buSzPts val="1800"/>
              <a:buNone/>
              <a:defRPr sz="1800"/>
            </a:lvl3pPr>
            <a:lvl4pPr marL="1828800" lvl="3" indent="-228600" algn="l">
              <a:lnSpc>
                <a:spcPct val="100000"/>
              </a:lnSpc>
              <a:spcBef>
                <a:spcPts val="500"/>
              </a:spcBef>
              <a:spcAft>
                <a:spcPts val="0"/>
              </a:spcAft>
              <a:buClr>
                <a:schemeClr val="dk1"/>
              </a:buClr>
              <a:buSzPts val="1800"/>
              <a:buNone/>
              <a:defRPr sz="1800"/>
            </a:lvl4pPr>
            <a:lvl5pPr marL="2286000" lvl="4" indent="-228600" algn="l">
              <a:lnSpc>
                <a:spcPct val="100000"/>
              </a:lnSpc>
              <a:spcBef>
                <a:spcPts val="500"/>
              </a:spcBef>
              <a:spcAft>
                <a:spcPts val="0"/>
              </a:spcAft>
              <a:buClr>
                <a:schemeClr val="dk1"/>
              </a:buClr>
              <a:buSzPts val="1800"/>
              <a:buNone/>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8" name="Google Shape;158;p46"/>
          <p:cNvSpPr txBox="1">
            <a:spLocks noGrp="1"/>
          </p:cNvSpPr>
          <p:nvPr>
            <p:ph type="title"/>
          </p:nvPr>
        </p:nvSpPr>
        <p:spPr>
          <a:xfrm>
            <a:off x="8774273" y="766013"/>
            <a:ext cx="2712720" cy="248163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AMK perusdia 12">
  <p:cSld name="SAMK perusdia 12">
    <p:spTree>
      <p:nvGrpSpPr>
        <p:cNvPr id="1" name="Shape 159"/>
        <p:cNvGrpSpPr/>
        <p:nvPr/>
      </p:nvGrpSpPr>
      <p:grpSpPr>
        <a:xfrm>
          <a:off x="0" y="0"/>
          <a:ext cx="0" cy="0"/>
          <a:chOff x="0" y="0"/>
          <a:chExt cx="0" cy="0"/>
        </a:xfrm>
      </p:grpSpPr>
      <p:sp>
        <p:nvSpPr>
          <p:cNvPr id="160" name="Google Shape;160;p47"/>
          <p:cNvSpPr txBox="1">
            <a:spLocks noGrp="1"/>
          </p:cNvSpPr>
          <p:nvPr>
            <p:ph type="body" idx="1"/>
          </p:nvPr>
        </p:nvSpPr>
        <p:spPr>
          <a:xfrm>
            <a:off x="839788" y="4477872"/>
            <a:ext cx="2411413" cy="125710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400"/>
              <a:buNone/>
              <a:defRPr sz="1400"/>
            </a:lvl1pPr>
            <a:lvl2pPr marL="914400" lvl="1" indent="-228600" algn="l">
              <a:lnSpc>
                <a:spcPct val="100000"/>
              </a:lnSpc>
              <a:spcBef>
                <a:spcPts val="500"/>
              </a:spcBef>
              <a:spcAft>
                <a:spcPts val="0"/>
              </a:spcAft>
              <a:buClr>
                <a:schemeClr val="dk1"/>
              </a:buClr>
              <a:buSzPts val="1600"/>
              <a:buNone/>
              <a:defRPr sz="1600"/>
            </a:lvl2pPr>
            <a:lvl3pPr marL="1371600" lvl="2" indent="-228600" algn="l">
              <a:lnSpc>
                <a:spcPct val="100000"/>
              </a:lnSpc>
              <a:spcBef>
                <a:spcPts val="500"/>
              </a:spcBef>
              <a:spcAft>
                <a:spcPts val="0"/>
              </a:spcAft>
              <a:buClr>
                <a:schemeClr val="dk1"/>
              </a:buClr>
              <a:buSzPts val="1600"/>
              <a:buNone/>
              <a:defRPr sz="1600"/>
            </a:lvl3pPr>
            <a:lvl4pPr marL="1828800" lvl="3" indent="-228600" algn="l">
              <a:lnSpc>
                <a:spcPct val="100000"/>
              </a:lnSpc>
              <a:spcBef>
                <a:spcPts val="500"/>
              </a:spcBef>
              <a:spcAft>
                <a:spcPts val="0"/>
              </a:spcAft>
              <a:buClr>
                <a:schemeClr val="dk1"/>
              </a:buClr>
              <a:buSzPts val="1600"/>
              <a:buNone/>
              <a:defRPr sz="1600"/>
            </a:lvl4pPr>
            <a:lvl5pPr marL="2286000" lvl="4" indent="-228600" algn="l">
              <a:lnSpc>
                <a:spcPct val="10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61" name="Google Shape;161;p47"/>
          <p:cNvSpPr txBox="1">
            <a:spLocks noGrp="1"/>
          </p:cNvSpPr>
          <p:nvPr>
            <p:ph type="dt" idx="10"/>
          </p:nvPr>
        </p:nvSpPr>
        <p:spPr>
          <a:xfrm>
            <a:off x="6004882" y="6248287"/>
            <a:ext cx="1143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2" name="Google Shape;162;p47"/>
          <p:cNvSpPr txBox="1">
            <a:spLocks noGrp="1"/>
          </p:cNvSpPr>
          <p:nvPr>
            <p:ph type="ftr" idx="11"/>
          </p:nvPr>
        </p:nvSpPr>
        <p:spPr>
          <a:xfrm>
            <a:off x="838200" y="6248287"/>
            <a:ext cx="516668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3" name="Google Shape;163;p47"/>
          <p:cNvSpPr txBox="1">
            <a:spLocks noGrp="1"/>
          </p:cNvSpPr>
          <p:nvPr>
            <p:ph type="sldNum" idx="12"/>
          </p:nvPr>
        </p:nvSpPr>
        <p:spPr>
          <a:xfrm>
            <a:off x="8199764" y="6248287"/>
            <a:ext cx="66991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t>‹#›</a:t>
            </a:fld>
            <a:endParaRPr dirty="0"/>
          </a:p>
        </p:txBody>
      </p:sp>
      <p:sp>
        <p:nvSpPr>
          <p:cNvPr id="164" name="Google Shape;164;p47"/>
          <p:cNvSpPr>
            <a:spLocks noGrp="1"/>
          </p:cNvSpPr>
          <p:nvPr>
            <p:ph type="pic" idx="2"/>
          </p:nvPr>
        </p:nvSpPr>
        <p:spPr>
          <a:xfrm>
            <a:off x="8937624" y="1749313"/>
            <a:ext cx="2414588" cy="2414635"/>
          </a:xfrm>
          <a:prstGeom prst="ellipse">
            <a:avLst/>
          </a:prstGeom>
          <a:solidFill>
            <a:srgbClr val="D8D8D8"/>
          </a:solid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D8D8D8"/>
              </a:buClr>
              <a:buSzPts val="2600"/>
              <a:buFont typeface="Arial"/>
              <a:buNone/>
              <a:defRPr sz="2600" b="0" i="0" u="none" strike="noStrike" cap="none">
                <a:solidFill>
                  <a:srgbClr val="D8D8D8"/>
                </a:solidFill>
                <a:latin typeface="Roboto Light"/>
                <a:ea typeface="Roboto Light"/>
                <a:cs typeface="Roboto Light"/>
                <a:sym typeface="Roboto Light"/>
              </a:defRPr>
            </a:lvl1pPr>
            <a:lvl2pPr marR="0" lvl="1"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5" name="Google Shape;165;p47"/>
          <p:cNvSpPr>
            <a:spLocks noGrp="1"/>
          </p:cNvSpPr>
          <p:nvPr>
            <p:ph type="pic" idx="3"/>
          </p:nvPr>
        </p:nvSpPr>
        <p:spPr>
          <a:xfrm>
            <a:off x="6237287" y="1749313"/>
            <a:ext cx="2414588" cy="2414635"/>
          </a:xfrm>
          <a:prstGeom prst="ellipse">
            <a:avLst/>
          </a:prstGeom>
          <a:solidFill>
            <a:srgbClr val="D8D8D8"/>
          </a:solid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D8D8D8"/>
              </a:buClr>
              <a:buSzPts val="2600"/>
              <a:buFont typeface="Arial"/>
              <a:buNone/>
              <a:defRPr sz="2600" b="0" i="0" u="none" strike="noStrike" cap="none">
                <a:solidFill>
                  <a:srgbClr val="D8D8D8"/>
                </a:solidFill>
                <a:latin typeface="Roboto Light"/>
                <a:ea typeface="Roboto Light"/>
                <a:cs typeface="Roboto Light"/>
                <a:sym typeface="Roboto Light"/>
              </a:defRPr>
            </a:lvl1pPr>
            <a:lvl2pPr marR="0" lvl="1"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6" name="Google Shape;166;p47"/>
          <p:cNvSpPr>
            <a:spLocks noGrp="1"/>
          </p:cNvSpPr>
          <p:nvPr>
            <p:ph type="pic" idx="4"/>
          </p:nvPr>
        </p:nvSpPr>
        <p:spPr>
          <a:xfrm>
            <a:off x="3536950" y="1749313"/>
            <a:ext cx="2414588" cy="2414635"/>
          </a:xfrm>
          <a:prstGeom prst="ellipse">
            <a:avLst/>
          </a:prstGeom>
          <a:solidFill>
            <a:srgbClr val="D8D8D8"/>
          </a:solid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D8D8D8"/>
              </a:buClr>
              <a:buSzPts val="2600"/>
              <a:buFont typeface="Arial"/>
              <a:buNone/>
              <a:defRPr sz="2600" b="0" i="0" u="none" strike="noStrike" cap="none">
                <a:solidFill>
                  <a:srgbClr val="D8D8D8"/>
                </a:solidFill>
                <a:latin typeface="Roboto Light"/>
                <a:ea typeface="Roboto Light"/>
                <a:cs typeface="Roboto Light"/>
                <a:sym typeface="Roboto Light"/>
              </a:defRPr>
            </a:lvl1pPr>
            <a:lvl2pPr marR="0" lvl="1"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7" name="Google Shape;167;p47"/>
          <p:cNvSpPr>
            <a:spLocks noGrp="1"/>
          </p:cNvSpPr>
          <p:nvPr>
            <p:ph type="pic" idx="5"/>
          </p:nvPr>
        </p:nvSpPr>
        <p:spPr>
          <a:xfrm>
            <a:off x="836613" y="1749313"/>
            <a:ext cx="2414588" cy="2414635"/>
          </a:xfrm>
          <a:prstGeom prst="ellipse">
            <a:avLst/>
          </a:prstGeom>
          <a:solidFill>
            <a:srgbClr val="D8D8D8"/>
          </a:solid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D8D8D8"/>
              </a:buClr>
              <a:buSzPts val="2600"/>
              <a:buFont typeface="Arial"/>
              <a:buNone/>
              <a:defRPr sz="2600" b="0" i="0" u="none" strike="noStrike" cap="none">
                <a:solidFill>
                  <a:srgbClr val="D8D8D8"/>
                </a:solidFill>
                <a:latin typeface="Roboto Light"/>
                <a:ea typeface="Roboto Light"/>
                <a:cs typeface="Roboto Light"/>
                <a:sym typeface="Roboto Light"/>
              </a:defRPr>
            </a:lvl1pPr>
            <a:lvl2pPr marR="0" lvl="1"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8" name="Google Shape;168;p47"/>
          <p:cNvSpPr txBox="1">
            <a:spLocks noGrp="1"/>
          </p:cNvSpPr>
          <p:nvPr>
            <p:ph type="body" idx="6"/>
          </p:nvPr>
        </p:nvSpPr>
        <p:spPr>
          <a:xfrm>
            <a:off x="3542647" y="4477872"/>
            <a:ext cx="2411413" cy="125710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400"/>
              <a:buNone/>
              <a:defRPr sz="1400"/>
            </a:lvl1pPr>
            <a:lvl2pPr marL="914400" lvl="1" indent="-228600" algn="l">
              <a:lnSpc>
                <a:spcPct val="100000"/>
              </a:lnSpc>
              <a:spcBef>
                <a:spcPts val="500"/>
              </a:spcBef>
              <a:spcAft>
                <a:spcPts val="0"/>
              </a:spcAft>
              <a:buClr>
                <a:schemeClr val="dk1"/>
              </a:buClr>
              <a:buSzPts val="1600"/>
              <a:buNone/>
              <a:defRPr sz="1600"/>
            </a:lvl2pPr>
            <a:lvl3pPr marL="1371600" lvl="2" indent="-228600" algn="l">
              <a:lnSpc>
                <a:spcPct val="100000"/>
              </a:lnSpc>
              <a:spcBef>
                <a:spcPts val="500"/>
              </a:spcBef>
              <a:spcAft>
                <a:spcPts val="0"/>
              </a:spcAft>
              <a:buClr>
                <a:schemeClr val="dk1"/>
              </a:buClr>
              <a:buSzPts val="1600"/>
              <a:buNone/>
              <a:defRPr sz="1600"/>
            </a:lvl3pPr>
            <a:lvl4pPr marL="1828800" lvl="3" indent="-228600" algn="l">
              <a:lnSpc>
                <a:spcPct val="100000"/>
              </a:lnSpc>
              <a:spcBef>
                <a:spcPts val="500"/>
              </a:spcBef>
              <a:spcAft>
                <a:spcPts val="0"/>
              </a:spcAft>
              <a:buClr>
                <a:schemeClr val="dk1"/>
              </a:buClr>
              <a:buSzPts val="1600"/>
              <a:buNone/>
              <a:defRPr sz="1600"/>
            </a:lvl4pPr>
            <a:lvl5pPr marL="2286000" lvl="4" indent="-228600" algn="l">
              <a:lnSpc>
                <a:spcPct val="10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69" name="Google Shape;169;p47"/>
          <p:cNvSpPr txBox="1">
            <a:spLocks noGrp="1"/>
          </p:cNvSpPr>
          <p:nvPr>
            <p:ph type="body" idx="7"/>
          </p:nvPr>
        </p:nvSpPr>
        <p:spPr>
          <a:xfrm>
            <a:off x="6245506" y="4477872"/>
            <a:ext cx="2411413" cy="125710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400"/>
              <a:buNone/>
              <a:defRPr sz="1400"/>
            </a:lvl1pPr>
            <a:lvl2pPr marL="914400" lvl="1" indent="-228600" algn="l">
              <a:lnSpc>
                <a:spcPct val="100000"/>
              </a:lnSpc>
              <a:spcBef>
                <a:spcPts val="500"/>
              </a:spcBef>
              <a:spcAft>
                <a:spcPts val="0"/>
              </a:spcAft>
              <a:buClr>
                <a:schemeClr val="dk1"/>
              </a:buClr>
              <a:buSzPts val="1600"/>
              <a:buNone/>
              <a:defRPr sz="1600"/>
            </a:lvl2pPr>
            <a:lvl3pPr marL="1371600" lvl="2" indent="-228600" algn="l">
              <a:lnSpc>
                <a:spcPct val="100000"/>
              </a:lnSpc>
              <a:spcBef>
                <a:spcPts val="500"/>
              </a:spcBef>
              <a:spcAft>
                <a:spcPts val="0"/>
              </a:spcAft>
              <a:buClr>
                <a:schemeClr val="dk1"/>
              </a:buClr>
              <a:buSzPts val="1600"/>
              <a:buNone/>
              <a:defRPr sz="1600"/>
            </a:lvl3pPr>
            <a:lvl4pPr marL="1828800" lvl="3" indent="-228600" algn="l">
              <a:lnSpc>
                <a:spcPct val="100000"/>
              </a:lnSpc>
              <a:spcBef>
                <a:spcPts val="500"/>
              </a:spcBef>
              <a:spcAft>
                <a:spcPts val="0"/>
              </a:spcAft>
              <a:buClr>
                <a:schemeClr val="dk1"/>
              </a:buClr>
              <a:buSzPts val="1600"/>
              <a:buNone/>
              <a:defRPr sz="1600"/>
            </a:lvl4pPr>
            <a:lvl5pPr marL="2286000" lvl="4" indent="-228600" algn="l">
              <a:lnSpc>
                <a:spcPct val="10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70" name="Google Shape;170;p47"/>
          <p:cNvSpPr txBox="1">
            <a:spLocks noGrp="1"/>
          </p:cNvSpPr>
          <p:nvPr>
            <p:ph type="body" idx="8"/>
          </p:nvPr>
        </p:nvSpPr>
        <p:spPr>
          <a:xfrm>
            <a:off x="8921470" y="4477872"/>
            <a:ext cx="2411413" cy="125710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400"/>
              <a:buNone/>
              <a:defRPr sz="1400"/>
            </a:lvl1pPr>
            <a:lvl2pPr marL="914400" lvl="1" indent="-228600" algn="l">
              <a:lnSpc>
                <a:spcPct val="100000"/>
              </a:lnSpc>
              <a:spcBef>
                <a:spcPts val="500"/>
              </a:spcBef>
              <a:spcAft>
                <a:spcPts val="0"/>
              </a:spcAft>
              <a:buClr>
                <a:schemeClr val="dk1"/>
              </a:buClr>
              <a:buSzPts val="1600"/>
              <a:buNone/>
              <a:defRPr sz="1600"/>
            </a:lvl2pPr>
            <a:lvl3pPr marL="1371600" lvl="2" indent="-228600" algn="l">
              <a:lnSpc>
                <a:spcPct val="100000"/>
              </a:lnSpc>
              <a:spcBef>
                <a:spcPts val="500"/>
              </a:spcBef>
              <a:spcAft>
                <a:spcPts val="0"/>
              </a:spcAft>
              <a:buClr>
                <a:schemeClr val="dk1"/>
              </a:buClr>
              <a:buSzPts val="1600"/>
              <a:buNone/>
              <a:defRPr sz="1600"/>
            </a:lvl3pPr>
            <a:lvl4pPr marL="1828800" lvl="3" indent="-228600" algn="l">
              <a:lnSpc>
                <a:spcPct val="100000"/>
              </a:lnSpc>
              <a:spcBef>
                <a:spcPts val="500"/>
              </a:spcBef>
              <a:spcAft>
                <a:spcPts val="0"/>
              </a:spcAft>
              <a:buClr>
                <a:schemeClr val="dk1"/>
              </a:buClr>
              <a:buSzPts val="1600"/>
              <a:buNone/>
              <a:defRPr sz="1600"/>
            </a:lvl4pPr>
            <a:lvl5pPr marL="2286000" lvl="4" indent="-228600" algn="l">
              <a:lnSpc>
                <a:spcPct val="10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71" name="Google Shape;171;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2" name="Google Shape;172;p47"/>
          <p:cNvSpPr/>
          <p:nvPr/>
        </p:nvSpPr>
        <p:spPr>
          <a:xfrm rot="-5400000">
            <a:off x="-422788" y="787913"/>
            <a:ext cx="1407461" cy="561885"/>
          </a:xfrm>
          <a:custGeom>
            <a:avLst/>
            <a:gdLst/>
            <a:ahLst/>
            <a:cxnLst/>
            <a:rect l="l" t="t" r="r" b="b"/>
            <a:pathLst>
              <a:path w="1407461" h="561885" extrusionOk="0">
                <a:moveTo>
                  <a:pt x="0" y="0"/>
                </a:moveTo>
                <a:lnTo>
                  <a:pt x="1407461" y="0"/>
                </a:lnTo>
                <a:lnTo>
                  <a:pt x="1370167" y="120141"/>
                </a:lnTo>
                <a:cubicBezTo>
                  <a:pt x="1260368" y="379736"/>
                  <a:pt x="1003321" y="561885"/>
                  <a:pt x="703730" y="561885"/>
                </a:cubicBezTo>
                <a:cubicBezTo>
                  <a:pt x="404140" y="561885"/>
                  <a:pt x="147093" y="379736"/>
                  <a:pt x="37294" y="120141"/>
                </a:cubicBezTo>
                <a:close/>
              </a:path>
            </a:pathLst>
          </a:custGeom>
          <a:gradFill>
            <a:gsLst>
              <a:gs pos="0">
                <a:srgbClr val="85E7FF"/>
              </a:gs>
              <a:gs pos="50000">
                <a:schemeClr val="accent1"/>
              </a:gs>
              <a:gs pos="100000">
                <a:srgbClr val="0078A0"/>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AMK perusdia 14">
  <p:cSld name="SAMK perusdia 14">
    <p:spTree>
      <p:nvGrpSpPr>
        <p:cNvPr id="1" name="Shape 181"/>
        <p:cNvGrpSpPr/>
        <p:nvPr/>
      </p:nvGrpSpPr>
      <p:grpSpPr>
        <a:xfrm>
          <a:off x="0" y="0"/>
          <a:ext cx="0" cy="0"/>
          <a:chOff x="0" y="0"/>
          <a:chExt cx="0" cy="0"/>
        </a:xfrm>
      </p:grpSpPr>
      <p:sp>
        <p:nvSpPr>
          <p:cNvPr id="182" name="Google Shape;182;p49"/>
          <p:cNvSpPr>
            <a:spLocks noGrp="1"/>
          </p:cNvSpPr>
          <p:nvPr>
            <p:ph type="pic" idx="2"/>
          </p:nvPr>
        </p:nvSpPr>
        <p:spPr>
          <a:xfrm>
            <a:off x="0" y="2232212"/>
            <a:ext cx="12192000" cy="4625788"/>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rgbClr val="D8D8D8"/>
              </a:buClr>
              <a:buSzPts val="2600"/>
              <a:buFont typeface="Arial"/>
              <a:buNone/>
              <a:defRPr sz="2600" b="0" i="0" u="none" strike="noStrike" cap="none">
                <a:solidFill>
                  <a:srgbClr val="D8D8D8"/>
                </a:solidFill>
                <a:latin typeface="Poppins Light"/>
                <a:ea typeface="Poppins Light"/>
                <a:cs typeface="Poppins Light"/>
                <a:sym typeface="Poppins Light"/>
              </a:defRPr>
            </a:lvl1pPr>
            <a:lvl2pPr marR="0" lvl="1"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3" name="Google Shape;183;p49"/>
          <p:cNvSpPr txBox="1">
            <a:spLocks noGrp="1"/>
          </p:cNvSpPr>
          <p:nvPr>
            <p:ph type="title"/>
          </p:nvPr>
        </p:nvSpPr>
        <p:spPr>
          <a:xfrm>
            <a:off x="838200" y="49959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49"/>
          <p:cNvSpPr/>
          <p:nvPr/>
        </p:nvSpPr>
        <p:spPr>
          <a:xfrm rot="-5400000">
            <a:off x="-422788" y="922383"/>
            <a:ext cx="1407461" cy="561885"/>
          </a:xfrm>
          <a:custGeom>
            <a:avLst/>
            <a:gdLst/>
            <a:ahLst/>
            <a:cxnLst/>
            <a:rect l="l" t="t" r="r" b="b"/>
            <a:pathLst>
              <a:path w="1407461" h="561885" extrusionOk="0">
                <a:moveTo>
                  <a:pt x="0" y="0"/>
                </a:moveTo>
                <a:lnTo>
                  <a:pt x="1407461" y="0"/>
                </a:lnTo>
                <a:lnTo>
                  <a:pt x="1370167" y="120141"/>
                </a:lnTo>
                <a:cubicBezTo>
                  <a:pt x="1260368" y="379736"/>
                  <a:pt x="1003321" y="561885"/>
                  <a:pt x="703730" y="561885"/>
                </a:cubicBezTo>
                <a:cubicBezTo>
                  <a:pt x="404140" y="561885"/>
                  <a:pt x="147093" y="379736"/>
                  <a:pt x="37294" y="120141"/>
                </a:cubicBezTo>
                <a:close/>
              </a:path>
            </a:pathLst>
          </a:custGeom>
          <a:gradFill>
            <a:gsLst>
              <a:gs pos="0">
                <a:srgbClr val="85E7FF"/>
              </a:gs>
              <a:gs pos="50000">
                <a:schemeClr val="accent1"/>
              </a:gs>
              <a:gs pos="100000">
                <a:srgbClr val="0078A0"/>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SAMK perusdia 13">
  <p:cSld name="1_SAMK perusdia 13">
    <p:spTree>
      <p:nvGrpSpPr>
        <p:cNvPr id="1" name="Shape 185"/>
        <p:cNvGrpSpPr/>
        <p:nvPr/>
      </p:nvGrpSpPr>
      <p:grpSpPr>
        <a:xfrm>
          <a:off x="0" y="0"/>
          <a:ext cx="0" cy="0"/>
          <a:chOff x="0" y="0"/>
          <a:chExt cx="0" cy="0"/>
        </a:xfrm>
      </p:grpSpPr>
      <p:sp>
        <p:nvSpPr>
          <p:cNvPr id="186" name="Google Shape;186;p50"/>
          <p:cNvSpPr txBox="1">
            <a:spLocks noGrp="1"/>
          </p:cNvSpPr>
          <p:nvPr>
            <p:ph type="title"/>
          </p:nvPr>
        </p:nvSpPr>
        <p:spPr>
          <a:xfrm>
            <a:off x="838200" y="855524"/>
            <a:ext cx="4217894" cy="14074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50"/>
          <p:cNvSpPr txBox="1">
            <a:spLocks noGrp="1"/>
          </p:cNvSpPr>
          <p:nvPr>
            <p:ph type="body" idx="1"/>
          </p:nvPr>
        </p:nvSpPr>
        <p:spPr>
          <a:xfrm>
            <a:off x="838200" y="2932113"/>
            <a:ext cx="4217988" cy="281096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0"/>
          <p:cNvSpPr txBox="1">
            <a:spLocks noGrp="1"/>
          </p:cNvSpPr>
          <p:nvPr>
            <p:ph type="dt" idx="10"/>
          </p:nvPr>
        </p:nvSpPr>
        <p:spPr>
          <a:xfrm>
            <a:off x="6004882" y="6248287"/>
            <a:ext cx="1143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50"/>
          <p:cNvSpPr txBox="1">
            <a:spLocks noGrp="1"/>
          </p:cNvSpPr>
          <p:nvPr>
            <p:ph type="ftr" idx="11"/>
          </p:nvPr>
        </p:nvSpPr>
        <p:spPr>
          <a:xfrm>
            <a:off x="838200" y="6248287"/>
            <a:ext cx="516668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50"/>
          <p:cNvSpPr txBox="1">
            <a:spLocks noGrp="1"/>
          </p:cNvSpPr>
          <p:nvPr>
            <p:ph type="sldNum" idx="12"/>
          </p:nvPr>
        </p:nvSpPr>
        <p:spPr>
          <a:xfrm>
            <a:off x="8199764" y="6248287"/>
            <a:ext cx="66991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t>‹#›</a:t>
            </a:fld>
            <a:endParaRPr/>
          </a:p>
        </p:txBody>
      </p:sp>
      <p:sp>
        <p:nvSpPr>
          <p:cNvPr id="191" name="Google Shape;191;p50"/>
          <p:cNvSpPr/>
          <p:nvPr/>
        </p:nvSpPr>
        <p:spPr>
          <a:xfrm rot="-5400000">
            <a:off x="-422788" y="1278314"/>
            <a:ext cx="1407461" cy="561885"/>
          </a:xfrm>
          <a:custGeom>
            <a:avLst/>
            <a:gdLst/>
            <a:ahLst/>
            <a:cxnLst/>
            <a:rect l="l" t="t" r="r" b="b"/>
            <a:pathLst>
              <a:path w="1407461" h="561885" extrusionOk="0">
                <a:moveTo>
                  <a:pt x="0" y="0"/>
                </a:moveTo>
                <a:lnTo>
                  <a:pt x="1407461" y="0"/>
                </a:lnTo>
                <a:lnTo>
                  <a:pt x="1370167" y="120141"/>
                </a:lnTo>
                <a:cubicBezTo>
                  <a:pt x="1260368" y="379736"/>
                  <a:pt x="1003321" y="561885"/>
                  <a:pt x="703730" y="561885"/>
                </a:cubicBezTo>
                <a:cubicBezTo>
                  <a:pt x="404140" y="561885"/>
                  <a:pt x="147093" y="379736"/>
                  <a:pt x="37294" y="120141"/>
                </a:cubicBezTo>
                <a:close/>
              </a:path>
            </a:pathLst>
          </a:custGeom>
          <a:gradFill>
            <a:gsLst>
              <a:gs pos="0">
                <a:srgbClr val="85E7FF"/>
              </a:gs>
              <a:gs pos="50000">
                <a:schemeClr val="accent1"/>
              </a:gs>
              <a:gs pos="100000">
                <a:srgbClr val="0078A0"/>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2" name="Google Shape;192;p50"/>
          <p:cNvSpPr>
            <a:spLocks noGrp="1"/>
          </p:cNvSpPr>
          <p:nvPr>
            <p:ph type="pic" idx="2"/>
          </p:nvPr>
        </p:nvSpPr>
        <p:spPr>
          <a:xfrm>
            <a:off x="5798344" y="755260"/>
            <a:ext cx="5257800" cy="5257903"/>
          </a:xfrm>
          <a:prstGeom prst="ellipse">
            <a:avLst/>
          </a:prstGeom>
          <a:solidFill>
            <a:srgbClr val="D8D8D8"/>
          </a:solid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D8D8D8"/>
              </a:buClr>
              <a:buSzPts val="2600"/>
              <a:buFont typeface="Arial"/>
              <a:buNone/>
              <a:defRPr sz="2600" b="0" i="0" u="none" strike="noStrike" cap="none">
                <a:solidFill>
                  <a:srgbClr val="D8D8D8"/>
                </a:solidFill>
                <a:latin typeface="Roboto Light"/>
                <a:ea typeface="Roboto Light"/>
                <a:cs typeface="Roboto Light"/>
                <a:sym typeface="Roboto Light"/>
              </a:defRPr>
            </a:lvl1pPr>
            <a:lvl2pPr marR="0" lvl="1"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AMK täysin tyhjä" type="blank">
  <p:cSld name="BLANK">
    <p:spTree>
      <p:nvGrpSpPr>
        <p:cNvPr id="1" name="Shape 193"/>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_SAMK esittely vihreä">
    <p:spTree>
      <p:nvGrpSpPr>
        <p:cNvPr id="1" name=""/>
        <p:cNvGrpSpPr/>
        <p:nvPr/>
      </p:nvGrpSpPr>
      <p:grpSpPr>
        <a:xfrm>
          <a:off x="0" y="0"/>
          <a:ext cx="0" cy="0"/>
          <a:chOff x="0" y="0"/>
          <a:chExt cx="0" cy="0"/>
        </a:xfrm>
      </p:grpSpPr>
      <p:pic>
        <p:nvPicPr>
          <p:cNvPr id="22" name="Picture 21" descr="A group of people sitting at a table&#10;&#10;Description automatically generated">
            <a:extLst>
              <a:ext uri="{FF2B5EF4-FFF2-40B4-BE49-F238E27FC236}">
                <a16:creationId xmlns:a16="http://schemas.microsoft.com/office/drawing/2014/main" id="{072937F8-8289-01DA-03A1-A0F812FACE7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Suorakulmio 16">
            <a:extLst>
              <a:ext uri="{FF2B5EF4-FFF2-40B4-BE49-F238E27FC236}">
                <a16:creationId xmlns:a16="http://schemas.microsoft.com/office/drawing/2014/main" id="{6D56B717-03A8-3746-A483-C3D265A16E01}"/>
              </a:ext>
            </a:extLst>
          </p:cNvPr>
          <p:cNvSpPr/>
          <p:nvPr userDrawn="1"/>
        </p:nvSpPr>
        <p:spPr>
          <a:xfrm>
            <a:off x="0" y="0"/>
            <a:ext cx="12237320" cy="6858000"/>
          </a:xfrm>
          <a:prstGeom prst="rect">
            <a:avLst/>
          </a:prstGeom>
          <a:gradFill flip="none" rotWithShape="1">
            <a:gsLst>
              <a:gs pos="64000">
                <a:srgbClr val="55CFED">
                  <a:lumMod val="100000"/>
                  <a:alpha val="85000"/>
                </a:srgbClr>
              </a:gs>
              <a:gs pos="100000">
                <a:schemeClr val="accent1">
                  <a:lumMod val="100000"/>
                  <a:alpha val="87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1285621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AMK väliotsikko oranssi">
    <p:bg>
      <p:bgPr>
        <a:gradFill flip="none" rotWithShape="1">
          <a:gsLst>
            <a:gs pos="0">
              <a:schemeClr val="accent4">
                <a:lumMod val="60000"/>
                <a:lumOff val="40000"/>
              </a:schemeClr>
            </a:gs>
            <a:gs pos="0">
              <a:srgbClr val="EE8F37">
                <a:lumMod val="70000"/>
                <a:lumOff val="30000"/>
              </a:srgbClr>
            </a:gs>
            <a:gs pos="75000">
              <a:srgbClr val="EE8F37"/>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411A76AB-2DEC-1842-AE3E-CDD6E1E4A354}"/>
              </a:ext>
            </a:extLst>
          </p:cNvPr>
          <p:cNvPicPr>
            <a:picLocks noChangeAspect="1"/>
          </p:cNvPicPr>
          <p:nvPr userDrawn="1"/>
        </p:nvPicPr>
        <p:blipFill>
          <a:blip r:embed="rId2" cstate="email">
            <a:alphaModFix amt="26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392" y="0"/>
            <a:ext cx="12192000" cy="6858000"/>
          </a:xfrm>
          <a:prstGeom prst="rect">
            <a:avLst/>
          </a:prstGeom>
        </p:spPr>
      </p:pic>
      <p:sp>
        <p:nvSpPr>
          <p:cNvPr id="5" name="Title 1">
            <a:extLst>
              <a:ext uri="{FF2B5EF4-FFF2-40B4-BE49-F238E27FC236}">
                <a16:creationId xmlns:a16="http://schemas.microsoft.com/office/drawing/2014/main" id="{8937ED2C-7524-C448-9759-227F657BD366}"/>
              </a:ext>
            </a:extLst>
          </p:cNvPr>
          <p:cNvSpPr>
            <a:spLocks noGrp="1"/>
          </p:cNvSpPr>
          <p:nvPr>
            <p:ph type="title"/>
          </p:nvPr>
        </p:nvSpPr>
        <p:spPr>
          <a:xfrm>
            <a:off x="838200" y="2766217"/>
            <a:ext cx="6334496" cy="1325563"/>
          </a:xfrm>
        </p:spPr>
        <p:txBody>
          <a:bodyPr>
            <a:noAutofit/>
          </a:bodyPr>
          <a:lstStyle>
            <a:lvl1pPr algn="l">
              <a:lnSpc>
                <a:spcPts val="6000"/>
              </a:lnSpc>
              <a:defRPr sz="6000">
                <a:solidFill>
                  <a:schemeClr val="tx1"/>
                </a:solidFill>
                <a:effectLst/>
              </a:defRPr>
            </a:lvl1pPr>
          </a:lstStyle>
          <a:p>
            <a:r>
              <a:rPr lang="en-US" dirty="0"/>
              <a:t>Click to edit Master title style</a:t>
            </a:r>
            <a:endParaRPr lang="fi-FI" dirty="0"/>
          </a:p>
        </p:txBody>
      </p:sp>
      <p:sp>
        <p:nvSpPr>
          <p:cNvPr id="6" name="Subtitle 2">
            <a:extLst>
              <a:ext uri="{FF2B5EF4-FFF2-40B4-BE49-F238E27FC236}">
                <a16:creationId xmlns:a16="http://schemas.microsoft.com/office/drawing/2014/main" id="{402C6246-A2A6-584A-B9C2-CBB4D125FA34}"/>
              </a:ext>
            </a:extLst>
          </p:cNvPr>
          <p:cNvSpPr>
            <a:spLocks noGrp="1"/>
          </p:cNvSpPr>
          <p:nvPr>
            <p:ph type="subTitle" idx="1"/>
          </p:nvPr>
        </p:nvSpPr>
        <p:spPr>
          <a:xfrm>
            <a:off x="851786" y="5723895"/>
            <a:ext cx="5242822" cy="789059"/>
          </a:xfrm>
        </p:spPr>
        <p:txBody>
          <a:bodyPr>
            <a:normAutofit/>
          </a:bodyPr>
          <a:lstStyle>
            <a:lvl1pPr marL="0" indent="0" algn="l">
              <a:buNone/>
              <a:defRPr sz="1800" cap="all" spc="2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1713885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SAMK esittely vihreä">
    <p:spTree>
      <p:nvGrpSpPr>
        <p:cNvPr id="1" name=""/>
        <p:cNvGrpSpPr/>
        <p:nvPr/>
      </p:nvGrpSpPr>
      <p:grpSpPr>
        <a:xfrm>
          <a:off x="0" y="0"/>
          <a:ext cx="0" cy="0"/>
          <a:chOff x="0" y="0"/>
          <a:chExt cx="0" cy="0"/>
        </a:xfrm>
      </p:grpSpPr>
      <p:pic>
        <p:nvPicPr>
          <p:cNvPr id="3" name="Picture 2" descr="A person and person looking at a computer&#10;&#10;Description automatically generated">
            <a:extLst>
              <a:ext uri="{FF2B5EF4-FFF2-40B4-BE49-F238E27FC236}">
                <a16:creationId xmlns:a16="http://schemas.microsoft.com/office/drawing/2014/main" id="{80644DD8-AEA3-58AB-D696-66B27868F0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2418"/>
            <a:ext cx="12192000" cy="6793164"/>
          </a:xfrm>
          <a:prstGeom prst="rect">
            <a:avLst/>
          </a:prstGeom>
        </p:spPr>
      </p:pic>
      <p:sp>
        <p:nvSpPr>
          <p:cNvPr id="17" name="Suorakulmio 16">
            <a:extLst>
              <a:ext uri="{FF2B5EF4-FFF2-40B4-BE49-F238E27FC236}">
                <a16:creationId xmlns:a16="http://schemas.microsoft.com/office/drawing/2014/main" id="{6D56B717-03A8-3746-A483-C3D265A16E01}"/>
              </a:ext>
            </a:extLst>
          </p:cNvPr>
          <p:cNvSpPr/>
          <p:nvPr userDrawn="1"/>
        </p:nvSpPr>
        <p:spPr>
          <a:xfrm>
            <a:off x="-45320" y="0"/>
            <a:ext cx="12237320" cy="6858000"/>
          </a:xfrm>
          <a:prstGeom prst="rect">
            <a:avLst/>
          </a:prstGeom>
          <a:gradFill flip="none" rotWithShape="1">
            <a:gsLst>
              <a:gs pos="64000">
                <a:srgbClr val="55CFED">
                  <a:lumMod val="100000"/>
                  <a:alpha val="85000"/>
                </a:srgbClr>
              </a:gs>
              <a:gs pos="100000">
                <a:schemeClr val="accent1">
                  <a:lumMod val="100000"/>
                  <a:alpha val="87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777532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5_SAMK esittely vihreä">
    <p:spTree>
      <p:nvGrpSpPr>
        <p:cNvPr id="1" name=""/>
        <p:cNvGrpSpPr/>
        <p:nvPr/>
      </p:nvGrpSpPr>
      <p:grpSpPr>
        <a:xfrm>
          <a:off x="0" y="0"/>
          <a:ext cx="0" cy="0"/>
          <a:chOff x="0" y="0"/>
          <a:chExt cx="0" cy="0"/>
        </a:xfrm>
      </p:grpSpPr>
      <p:pic>
        <p:nvPicPr>
          <p:cNvPr id="2" name="Picture 1" descr="A group of people sitting at a table&#10;&#10;Description automatically generated">
            <a:extLst>
              <a:ext uri="{FF2B5EF4-FFF2-40B4-BE49-F238E27FC236}">
                <a16:creationId xmlns:a16="http://schemas.microsoft.com/office/drawing/2014/main" id="{B294CF8A-53DF-33C9-7EDB-359D1EFAB2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A93F4E3-158F-BB92-2E11-8B662AF3F1B9}"/>
              </a:ext>
            </a:extLst>
          </p:cNvPr>
          <p:cNvSpPr/>
          <p:nvPr userDrawn="1"/>
        </p:nvSpPr>
        <p:spPr>
          <a:xfrm>
            <a:off x="-47418" y="1"/>
            <a:ext cx="12286836" cy="6858000"/>
          </a:xfrm>
          <a:prstGeom prst="rect">
            <a:avLst/>
          </a:prstGeom>
          <a:gradFill flip="none" rotWithShape="1">
            <a:gsLst>
              <a:gs pos="42000">
                <a:srgbClr val="EE8F37">
                  <a:lumMod val="70000"/>
                  <a:lumOff val="30000"/>
                  <a:alpha val="85000"/>
                </a:srgbClr>
              </a:gs>
              <a:gs pos="87000">
                <a:srgbClr val="EE8F37">
                  <a:lumMod val="100000"/>
                  <a:alpha val="87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3" name="Tekstin paikkamerkki 2">
            <a:extLst>
              <a:ext uri="{FF2B5EF4-FFF2-40B4-BE49-F238E27FC236}">
                <a16:creationId xmlns:a16="http://schemas.microsoft.com/office/drawing/2014/main" id="{E92D9B2B-13D9-9445-BDE5-E4196AB2D9C9}"/>
              </a:ext>
            </a:extLst>
          </p:cNvPr>
          <p:cNvSpPr>
            <a:spLocks noGrp="1"/>
          </p:cNvSpPr>
          <p:nvPr>
            <p:ph type="body" sz="quarter" idx="11"/>
          </p:nvPr>
        </p:nvSpPr>
        <p:spPr>
          <a:xfrm>
            <a:off x="1438275" y="3665097"/>
            <a:ext cx="3557588" cy="1519677"/>
          </a:xfrm>
        </p:spPr>
        <p:txBody>
          <a:bodyPr>
            <a:noAutofit/>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Tekstin paikkamerkki 9">
            <a:extLst>
              <a:ext uri="{FF2B5EF4-FFF2-40B4-BE49-F238E27FC236}">
                <a16:creationId xmlns:a16="http://schemas.microsoft.com/office/drawing/2014/main" id="{A28FB951-1A8B-C040-9144-1B54B7E0166D}"/>
              </a:ext>
            </a:extLst>
          </p:cNvPr>
          <p:cNvSpPr>
            <a:spLocks noGrp="1"/>
          </p:cNvSpPr>
          <p:nvPr>
            <p:ph type="body" sz="quarter" idx="13"/>
          </p:nvPr>
        </p:nvSpPr>
        <p:spPr>
          <a:xfrm>
            <a:off x="6367117" y="3665097"/>
            <a:ext cx="5084763" cy="1710178"/>
          </a:xfrm>
        </p:spPr>
        <p:txBody>
          <a:bodyPr>
            <a:normAutofit/>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Otsikko 15">
            <a:extLst>
              <a:ext uri="{FF2B5EF4-FFF2-40B4-BE49-F238E27FC236}">
                <a16:creationId xmlns:a16="http://schemas.microsoft.com/office/drawing/2014/main" id="{BAE60669-A1EE-CB49-ADC3-448EA9A9C7A9}"/>
              </a:ext>
            </a:extLst>
          </p:cNvPr>
          <p:cNvSpPr>
            <a:spLocks noGrp="1"/>
          </p:cNvSpPr>
          <p:nvPr>
            <p:ph type="title"/>
          </p:nvPr>
        </p:nvSpPr>
        <p:spPr>
          <a:xfrm>
            <a:off x="1438275" y="2783680"/>
            <a:ext cx="4012580" cy="871735"/>
          </a:xfrm>
        </p:spPr>
        <p:txBody>
          <a:bodyPr anchor="t">
            <a:normAutofit/>
          </a:bodyPr>
          <a:lstStyle>
            <a:lvl1pPr>
              <a:lnSpc>
                <a:spcPts val="2400"/>
              </a:lnSpc>
              <a:defRPr sz="24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23" name="Tekstin paikkamerkki 19">
            <a:extLst>
              <a:ext uri="{FF2B5EF4-FFF2-40B4-BE49-F238E27FC236}">
                <a16:creationId xmlns:a16="http://schemas.microsoft.com/office/drawing/2014/main" id="{130495E1-741E-5241-B117-03353825297B}"/>
              </a:ext>
            </a:extLst>
          </p:cNvPr>
          <p:cNvSpPr>
            <a:spLocks noGrp="1"/>
          </p:cNvSpPr>
          <p:nvPr>
            <p:ph type="body" sz="quarter" idx="15"/>
          </p:nvPr>
        </p:nvSpPr>
        <p:spPr>
          <a:xfrm>
            <a:off x="6367463" y="2723415"/>
            <a:ext cx="5040312" cy="819150"/>
          </a:xfrm>
        </p:spPr>
        <p:txBody>
          <a:bodyPr/>
          <a:lstStyle>
            <a:lvl1pPr marL="0" indent="0">
              <a:lnSpc>
                <a:spcPts val="2400"/>
              </a:lnSpc>
              <a:spcBef>
                <a:spcPts val="0"/>
              </a:spcBef>
              <a:buNone/>
              <a:defRPr b="1">
                <a:solidFill>
                  <a:schemeClr val="tx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fi-FI" dirty="0"/>
              <a:t>Muokkaa tekstin perustyylejä napsauttamalla</a:t>
            </a:r>
          </a:p>
        </p:txBody>
      </p:sp>
    </p:spTree>
    <p:extLst>
      <p:ext uri="{BB962C8B-B14F-4D97-AF65-F5344CB8AC3E}">
        <p14:creationId xmlns:p14="http://schemas.microsoft.com/office/powerpoint/2010/main" val="291910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AMK kiitosdia yhteystiedoilla">
    <p:bg>
      <p:bgPr>
        <a:gradFill flip="none" rotWithShape="1">
          <a:gsLst>
            <a:gs pos="59000">
              <a:srgbClr val="55CFED"/>
            </a:gs>
            <a:gs pos="100000">
              <a:srgbClr val="00A5CD"/>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F141-EBB6-0042-A428-16062B38399A}"/>
              </a:ext>
            </a:extLst>
          </p:cNvPr>
          <p:cNvSpPr>
            <a:spLocks noGrp="1"/>
          </p:cNvSpPr>
          <p:nvPr>
            <p:ph type="title" hasCustomPrompt="1"/>
          </p:nvPr>
        </p:nvSpPr>
        <p:spPr>
          <a:xfrm>
            <a:off x="771293" y="2308330"/>
            <a:ext cx="4453849" cy="1325563"/>
          </a:xfrm>
        </p:spPr>
        <p:txBody>
          <a:bodyPr>
            <a:noAutofit/>
          </a:bodyPr>
          <a:lstStyle>
            <a:lvl1pPr>
              <a:defRPr sz="6000">
                <a:solidFill>
                  <a:schemeClr val="tx1"/>
                </a:solidFill>
              </a:defRPr>
            </a:lvl1pPr>
          </a:lstStyle>
          <a:p>
            <a:r>
              <a:rPr lang="fi-FI" dirty="0" err="1"/>
              <a:t>Thank</a:t>
            </a:r>
            <a:r>
              <a:rPr lang="fi-FI" dirty="0"/>
              <a:t> </a:t>
            </a:r>
            <a:r>
              <a:rPr lang="fi-FI" dirty="0" err="1"/>
              <a:t>You</a:t>
            </a:r>
            <a:r>
              <a:rPr lang="fi-FI" dirty="0"/>
              <a:t>!</a:t>
            </a:r>
          </a:p>
        </p:txBody>
      </p:sp>
      <p:sp>
        <p:nvSpPr>
          <p:cNvPr id="18" name="Text Placeholder 17">
            <a:extLst>
              <a:ext uri="{FF2B5EF4-FFF2-40B4-BE49-F238E27FC236}">
                <a16:creationId xmlns:a16="http://schemas.microsoft.com/office/drawing/2014/main" id="{81742A69-1A69-0A42-9BDC-7D59DDDE647A}"/>
              </a:ext>
            </a:extLst>
          </p:cNvPr>
          <p:cNvSpPr>
            <a:spLocks noGrp="1"/>
          </p:cNvSpPr>
          <p:nvPr>
            <p:ph type="body" sz="quarter" idx="10" hasCustomPrompt="1"/>
          </p:nvPr>
        </p:nvSpPr>
        <p:spPr>
          <a:xfrm>
            <a:off x="838200" y="3558941"/>
            <a:ext cx="3824288" cy="361287"/>
          </a:xfrm>
        </p:spPr>
        <p:txBody>
          <a:bodyPr>
            <a:noAutofit/>
          </a:bodyPr>
          <a:lstStyle>
            <a:lvl1pPr marL="0" indent="0">
              <a:buFont typeface="Arial" panose="020B0604020202020204" pitchFamily="34" charset="0"/>
              <a:buNone/>
              <a:defRPr sz="1800" b="1">
                <a:solidFill>
                  <a:schemeClr val="tx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err="1"/>
              <a:t>Firstname</a:t>
            </a:r>
            <a:r>
              <a:rPr lang="en-US" dirty="0"/>
              <a:t> </a:t>
            </a:r>
            <a:r>
              <a:rPr lang="en-US" dirty="0" err="1"/>
              <a:t>Lastname</a:t>
            </a:r>
            <a:endParaRPr lang="en-US" dirty="0"/>
          </a:p>
        </p:txBody>
      </p:sp>
      <p:sp>
        <p:nvSpPr>
          <p:cNvPr id="19" name="Text Placeholder 17">
            <a:extLst>
              <a:ext uri="{FF2B5EF4-FFF2-40B4-BE49-F238E27FC236}">
                <a16:creationId xmlns:a16="http://schemas.microsoft.com/office/drawing/2014/main" id="{08A98557-F9EB-7442-A857-19E3A4DC4FE1}"/>
              </a:ext>
            </a:extLst>
          </p:cNvPr>
          <p:cNvSpPr>
            <a:spLocks noGrp="1"/>
          </p:cNvSpPr>
          <p:nvPr>
            <p:ph type="body" sz="quarter" idx="11" hasCustomPrompt="1"/>
          </p:nvPr>
        </p:nvSpPr>
        <p:spPr>
          <a:xfrm>
            <a:off x="838200" y="3969240"/>
            <a:ext cx="3824288" cy="361287"/>
          </a:xfrm>
        </p:spPr>
        <p:txBody>
          <a:bodyPr>
            <a:normAutofit/>
          </a:bodyPr>
          <a:lstStyle>
            <a:lvl1pPr marL="0" indent="0">
              <a:buFont typeface="Arial" panose="020B0604020202020204" pitchFamily="34" charset="0"/>
              <a:buNone/>
              <a:defRPr sz="1800" b="1" u="sng">
                <a:solidFill>
                  <a:schemeClr val="tx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err="1"/>
              <a:t>firstname.lastname@samk.fi</a:t>
            </a:r>
            <a:endParaRPr lang="en-US" dirty="0"/>
          </a:p>
        </p:txBody>
      </p:sp>
      <p:sp>
        <p:nvSpPr>
          <p:cNvPr id="20" name="Text Placeholder 17">
            <a:extLst>
              <a:ext uri="{FF2B5EF4-FFF2-40B4-BE49-F238E27FC236}">
                <a16:creationId xmlns:a16="http://schemas.microsoft.com/office/drawing/2014/main" id="{12DF1319-CC83-BB4E-9892-094841BC698D}"/>
              </a:ext>
            </a:extLst>
          </p:cNvPr>
          <p:cNvSpPr>
            <a:spLocks noGrp="1"/>
          </p:cNvSpPr>
          <p:nvPr>
            <p:ph type="body" sz="quarter" idx="12" hasCustomPrompt="1"/>
          </p:nvPr>
        </p:nvSpPr>
        <p:spPr>
          <a:xfrm>
            <a:off x="838200" y="4423358"/>
            <a:ext cx="3824288" cy="361287"/>
          </a:xfrm>
        </p:spPr>
        <p:txBody>
          <a:bodyPr>
            <a:normAutofit/>
          </a:bodyPr>
          <a:lstStyle>
            <a:lvl1pPr marL="0" indent="0">
              <a:buFont typeface="Arial" panose="020B0604020202020204" pitchFamily="34" charset="0"/>
              <a:buNone/>
              <a:defRPr sz="1800" b="1">
                <a:solidFill>
                  <a:schemeClr val="tx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000 000 0000</a:t>
            </a:r>
          </a:p>
        </p:txBody>
      </p:sp>
      <p:sp>
        <p:nvSpPr>
          <p:cNvPr id="16" name="Picture Placeholder 22">
            <a:extLst>
              <a:ext uri="{FF2B5EF4-FFF2-40B4-BE49-F238E27FC236}">
                <a16:creationId xmlns:a16="http://schemas.microsoft.com/office/drawing/2014/main" id="{AF38FB5E-6432-AC4A-B183-65D4A720BAA9}"/>
              </a:ext>
            </a:extLst>
          </p:cNvPr>
          <p:cNvSpPr>
            <a:spLocks noGrp="1"/>
          </p:cNvSpPr>
          <p:nvPr>
            <p:ph type="pic" sz="quarter" idx="30"/>
          </p:nvPr>
        </p:nvSpPr>
        <p:spPr>
          <a:xfrm>
            <a:off x="5798344" y="755260"/>
            <a:ext cx="5257800" cy="5257903"/>
          </a:xfrm>
          <a:prstGeom prst="ellipse">
            <a:avLst/>
          </a:prstGeom>
          <a:solidFill>
            <a:schemeClr val="bg1">
              <a:lumMod val="85000"/>
            </a:schemeClr>
          </a:solidFill>
          <a:effectLst/>
        </p:spPr>
        <p:txBody>
          <a:bodyPr wrap="square">
            <a:noAutofit/>
          </a:bodyPr>
          <a:lstStyle>
            <a:lvl1pPr marL="0" indent="0">
              <a:buNone/>
              <a:defRPr sz="2600" b="0" i="0">
                <a:ln>
                  <a:noFill/>
                </a:ln>
                <a:solidFill>
                  <a:schemeClr val="bg1">
                    <a:lumMod val="85000"/>
                  </a:schemeClr>
                </a:solidFill>
                <a:latin typeface="Roboto Light" panose="02000000000000000000" pitchFamily="2" charset="0"/>
                <a:ea typeface="Roboto Light" panose="02000000000000000000" pitchFamily="2" charset="0"/>
                <a:cs typeface="Open Sans" charset="0"/>
              </a:defRPr>
            </a:lvl1pPr>
          </a:lstStyle>
          <a:p>
            <a:endParaRPr lang="en-US" dirty="0"/>
          </a:p>
        </p:txBody>
      </p:sp>
      <p:sp>
        <p:nvSpPr>
          <p:cNvPr id="15" name="TextBox 7">
            <a:hlinkClick r:id="rId2"/>
            <a:extLst>
              <a:ext uri="{FF2B5EF4-FFF2-40B4-BE49-F238E27FC236}">
                <a16:creationId xmlns:a16="http://schemas.microsoft.com/office/drawing/2014/main" id="{77E730CD-4678-F248-BA1D-9A34C71683FC}"/>
              </a:ext>
            </a:extLst>
          </p:cNvPr>
          <p:cNvSpPr txBox="1"/>
          <p:nvPr userDrawn="1"/>
        </p:nvSpPr>
        <p:spPr>
          <a:xfrm>
            <a:off x="865094" y="6194545"/>
            <a:ext cx="1615216" cy="400110"/>
          </a:xfrm>
          <a:prstGeom prst="rect">
            <a:avLst/>
          </a:prstGeom>
          <a:noFill/>
        </p:spPr>
        <p:txBody>
          <a:bodyPr wrap="square" rtlCol="0">
            <a:spAutoFit/>
          </a:bodyPr>
          <a:lstStyle/>
          <a:p>
            <a:r>
              <a:rPr lang="fi-FI" sz="2000" b="1" i="0" spc="0" baseline="0" noProof="0" dirty="0" err="1">
                <a:solidFill>
                  <a:schemeClr val="tx1"/>
                </a:solidFill>
                <a:latin typeface="+mj-lt"/>
              </a:rPr>
              <a:t>samk.fi</a:t>
            </a:r>
            <a:r>
              <a:rPr lang="fi-FI" sz="2000" b="1" i="0" spc="0" baseline="0" noProof="0" dirty="0">
                <a:solidFill>
                  <a:schemeClr val="tx1"/>
                </a:solidFill>
                <a:latin typeface="+mj-lt"/>
              </a:rPr>
              <a:t>/en</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4730E673-1B61-FACE-05BD-B3F528099F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6135" y="263345"/>
            <a:ext cx="2942020" cy="1808117"/>
          </a:xfrm>
          <a:prstGeom prst="rect">
            <a:avLst/>
          </a:prstGeom>
        </p:spPr>
      </p:pic>
    </p:spTree>
    <p:extLst>
      <p:ext uri="{BB962C8B-B14F-4D97-AF65-F5344CB8AC3E}">
        <p14:creationId xmlns:p14="http://schemas.microsoft.com/office/powerpoint/2010/main" val="1378450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SAMK esittely vihreä">
    <p:spTree>
      <p:nvGrpSpPr>
        <p:cNvPr id="1" name=""/>
        <p:cNvGrpSpPr/>
        <p:nvPr/>
      </p:nvGrpSpPr>
      <p:grpSpPr>
        <a:xfrm>
          <a:off x="0" y="0"/>
          <a:ext cx="0" cy="0"/>
          <a:chOff x="0" y="0"/>
          <a:chExt cx="0" cy="0"/>
        </a:xfrm>
      </p:grpSpPr>
      <p:pic>
        <p:nvPicPr>
          <p:cNvPr id="12" name="Picture 11" descr="A group of people sitting at a table&#10;&#10;Description automatically generated">
            <a:extLst>
              <a:ext uri="{FF2B5EF4-FFF2-40B4-BE49-F238E27FC236}">
                <a16:creationId xmlns:a16="http://schemas.microsoft.com/office/drawing/2014/main" id="{136BDD5D-83E5-BC77-4631-8B3ADD27523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uorakulmio 5">
            <a:extLst>
              <a:ext uri="{FF2B5EF4-FFF2-40B4-BE49-F238E27FC236}">
                <a16:creationId xmlns:a16="http://schemas.microsoft.com/office/drawing/2014/main" id="{F738A768-F253-6847-93E5-E2D53C7BDFC3}"/>
              </a:ext>
            </a:extLst>
          </p:cNvPr>
          <p:cNvSpPr/>
          <p:nvPr userDrawn="1"/>
        </p:nvSpPr>
        <p:spPr>
          <a:xfrm>
            <a:off x="0" y="-1"/>
            <a:ext cx="12192000" cy="6858000"/>
          </a:xfrm>
          <a:prstGeom prst="rect">
            <a:avLst/>
          </a:prstGeom>
          <a:gradFill flip="none" rotWithShape="1">
            <a:gsLst>
              <a:gs pos="64000">
                <a:srgbClr val="9AD35E">
                  <a:lumMod val="100000"/>
                  <a:alpha val="83000"/>
                </a:srgbClr>
              </a:gs>
              <a:gs pos="100000">
                <a:srgbClr val="9AD35E">
                  <a:alpha val="86667"/>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 name="Tekstin paikkamerkki 2">
            <a:extLst>
              <a:ext uri="{FF2B5EF4-FFF2-40B4-BE49-F238E27FC236}">
                <a16:creationId xmlns:a16="http://schemas.microsoft.com/office/drawing/2014/main" id="{E92D9B2B-13D9-9445-BDE5-E4196AB2D9C9}"/>
              </a:ext>
            </a:extLst>
          </p:cNvPr>
          <p:cNvSpPr>
            <a:spLocks noGrp="1"/>
          </p:cNvSpPr>
          <p:nvPr>
            <p:ph type="body" sz="quarter" idx="11"/>
          </p:nvPr>
        </p:nvSpPr>
        <p:spPr>
          <a:xfrm>
            <a:off x="1438275" y="3665097"/>
            <a:ext cx="3557588" cy="1519677"/>
          </a:xfrm>
        </p:spPr>
        <p:txBody>
          <a:bodyPr>
            <a:noAutofit/>
          </a:bodyPr>
          <a:lstStyle>
            <a:lvl1pPr marL="0" indent="0">
              <a:lnSpc>
                <a:spcPct val="100000"/>
              </a:lnSpc>
              <a:buNone/>
              <a:defRPr sz="16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Tekstin paikkamerkki 9">
            <a:extLst>
              <a:ext uri="{FF2B5EF4-FFF2-40B4-BE49-F238E27FC236}">
                <a16:creationId xmlns:a16="http://schemas.microsoft.com/office/drawing/2014/main" id="{A28FB951-1A8B-C040-9144-1B54B7E0166D}"/>
              </a:ext>
            </a:extLst>
          </p:cNvPr>
          <p:cNvSpPr>
            <a:spLocks noGrp="1"/>
          </p:cNvSpPr>
          <p:nvPr>
            <p:ph type="body" sz="quarter" idx="13"/>
          </p:nvPr>
        </p:nvSpPr>
        <p:spPr>
          <a:xfrm>
            <a:off x="6367117" y="3665097"/>
            <a:ext cx="5084763" cy="1710178"/>
          </a:xfrm>
        </p:spPr>
        <p:txBody>
          <a:bodyPr>
            <a:normAutofit/>
          </a:bodyPr>
          <a:lstStyle>
            <a:lvl1pPr marL="0" indent="0">
              <a:buNone/>
              <a:defRPr sz="16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Otsikko 15">
            <a:extLst>
              <a:ext uri="{FF2B5EF4-FFF2-40B4-BE49-F238E27FC236}">
                <a16:creationId xmlns:a16="http://schemas.microsoft.com/office/drawing/2014/main" id="{BAE60669-A1EE-CB49-ADC3-448EA9A9C7A9}"/>
              </a:ext>
            </a:extLst>
          </p:cNvPr>
          <p:cNvSpPr>
            <a:spLocks noGrp="1"/>
          </p:cNvSpPr>
          <p:nvPr>
            <p:ph type="title"/>
          </p:nvPr>
        </p:nvSpPr>
        <p:spPr>
          <a:xfrm>
            <a:off x="1438275" y="2783680"/>
            <a:ext cx="4012580" cy="871735"/>
          </a:xfrm>
        </p:spPr>
        <p:txBody>
          <a:bodyPr anchor="t">
            <a:normAutofit/>
          </a:bodyPr>
          <a:lstStyle>
            <a:lvl1pPr>
              <a:lnSpc>
                <a:spcPts val="2400"/>
              </a:lnSpc>
              <a:defRPr sz="24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23" name="Tekstin paikkamerkki 19">
            <a:extLst>
              <a:ext uri="{FF2B5EF4-FFF2-40B4-BE49-F238E27FC236}">
                <a16:creationId xmlns:a16="http://schemas.microsoft.com/office/drawing/2014/main" id="{130495E1-741E-5241-B117-03353825297B}"/>
              </a:ext>
            </a:extLst>
          </p:cNvPr>
          <p:cNvSpPr>
            <a:spLocks noGrp="1"/>
          </p:cNvSpPr>
          <p:nvPr>
            <p:ph type="body" sz="quarter" idx="15"/>
          </p:nvPr>
        </p:nvSpPr>
        <p:spPr>
          <a:xfrm>
            <a:off x="6367463" y="2723415"/>
            <a:ext cx="5040312" cy="819150"/>
          </a:xfrm>
        </p:spPr>
        <p:txBody>
          <a:bodyPr/>
          <a:lstStyle>
            <a:lvl1pPr marL="0" indent="0">
              <a:lnSpc>
                <a:spcPts val="2400"/>
              </a:lnSpc>
              <a:spcBef>
                <a:spcPts val="0"/>
              </a:spcBef>
              <a:buNone/>
              <a:defRPr b="1">
                <a:solidFill>
                  <a:schemeClr val="tx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fi-FI" dirty="0"/>
              <a:t>Muokkaa tekstin perustyylejä napsauttamalla</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86A3B24D-BE9E-5602-E5BF-F31C445C46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0814" y="-1"/>
            <a:ext cx="4284732" cy="2633325"/>
          </a:xfrm>
          <a:prstGeom prst="rect">
            <a:avLst/>
          </a:prstGeom>
        </p:spPr>
      </p:pic>
    </p:spTree>
    <p:extLst>
      <p:ext uri="{BB962C8B-B14F-4D97-AF65-F5344CB8AC3E}">
        <p14:creationId xmlns:p14="http://schemas.microsoft.com/office/powerpoint/2010/main" val="138586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SAMK esittely vihreä">
    <p:spTree>
      <p:nvGrpSpPr>
        <p:cNvPr id="1" name=""/>
        <p:cNvGrpSpPr/>
        <p:nvPr/>
      </p:nvGrpSpPr>
      <p:grpSpPr>
        <a:xfrm>
          <a:off x="0" y="0"/>
          <a:ext cx="0" cy="0"/>
          <a:chOff x="0" y="0"/>
          <a:chExt cx="0" cy="0"/>
        </a:xfrm>
      </p:grpSpPr>
      <p:pic>
        <p:nvPicPr>
          <p:cNvPr id="2" name="Picture 1" descr="A group of people sitting at a table&#10;&#10;Description automatically generated">
            <a:extLst>
              <a:ext uri="{FF2B5EF4-FFF2-40B4-BE49-F238E27FC236}">
                <a16:creationId xmlns:a16="http://schemas.microsoft.com/office/drawing/2014/main" id="{B294CF8A-53DF-33C9-7EDB-359D1EFAB2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A93F4E3-158F-BB92-2E11-8B662AF3F1B9}"/>
              </a:ext>
            </a:extLst>
          </p:cNvPr>
          <p:cNvSpPr/>
          <p:nvPr userDrawn="1"/>
        </p:nvSpPr>
        <p:spPr>
          <a:xfrm>
            <a:off x="-47418" y="1"/>
            <a:ext cx="12286836" cy="6858000"/>
          </a:xfrm>
          <a:prstGeom prst="rect">
            <a:avLst/>
          </a:prstGeom>
          <a:gradFill flip="none" rotWithShape="1">
            <a:gsLst>
              <a:gs pos="42000">
                <a:srgbClr val="EE8F37">
                  <a:lumMod val="70000"/>
                  <a:lumOff val="30000"/>
                  <a:alpha val="85000"/>
                </a:srgbClr>
              </a:gs>
              <a:gs pos="87000">
                <a:srgbClr val="EE8F37">
                  <a:lumMod val="100000"/>
                  <a:alpha val="87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3" name="Tekstin paikkamerkki 2">
            <a:extLst>
              <a:ext uri="{FF2B5EF4-FFF2-40B4-BE49-F238E27FC236}">
                <a16:creationId xmlns:a16="http://schemas.microsoft.com/office/drawing/2014/main" id="{E92D9B2B-13D9-9445-BDE5-E4196AB2D9C9}"/>
              </a:ext>
            </a:extLst>
          </p:cNvPr>
          <p:cNvSpPr>
            <a:spLocks noGrp="1"/>
          </p:cNvSpPr>
          <p:nvPr>
            <p:ph type="body" sz="quarter" idx="11"/>
          </p:nvPr>
        </p:nvSpPr>
        <p:spPr>
          <a:xfrm>
            <a:off x="1438275" y="3665097"/>
            <a:ext cx="3557588" cy="1519677"/>
          </a:xfrm>
        </p:spPr>
        <p:txBody>
          <a:bodyPr>
            <a:noAutofit/>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Tekstin paikkamerkki 9">
            <a:extLst>
              <a:ext uri="{FF2B5EF4-FFF2-40B4-BE49-F238E27FC236}">
                <a16:creationId xmlns:a16="http://schemas.microsoft.com/office/drawing/2014/main" id="{A28FB951-1A8B-C040-9144-1B54B7E0166D}"/>
              </a:ext>
            </a:extLst>
          </p:cNvPr>
          <p:cNvSpPr>
            <a:spLocks noGrp="1"/>
          </p:cNvSpPr>
          <p:nvPr>
            <p:ph type="body" sz="quarter" idx="13"/>
          </p:nvPr>
        </p:nvSpPr>
        <p:spPr>
          <a:xfrm>
            <a:off x="6367117" y="3665097"/>
            <a:ext cx="5084763" cy="1710178"/>
          </a:xfrm>
        </p:spPr>
        <p:txBody>
          <a:bodyPr>
            <a:normAutofit/>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Otsikko 15">
            <a:extLst>
              <a:ext uri="{FF2B5EF4-FFF2-40B4-BE49-F238E27FC236}">
                <a16:creationId xmlns:a16="http://schemas.microsoft.com/office/drawing/2014/main" id="{BAE60669-A1EE-CB49-ADC3-448EA9A9C7A9}"/>
              </a:ext>
            </a:extLst>
          </p:cNvPr>
          <p:cNvSpPr>
            <a:spLocks noGrp="1"/>
          </p:cNvSpPr>
          <p:nvPr>
            <p:ph type="title"/>
          </p:nvPr>
        </p:nvSpPr>
        <p:spPr>
          <a:xfrm>
            <a:off x="1438275" y="2783680"/>
            <a:ext cx="4012580" cy="871735"/>
          </a:xfrm>
        </p:spPr>
        <p:txBody>
          <a:bodyPr anchor="t">
            <a:normAutofit/>
          </a:bodyPr>
          <a:lstStyle>
            <a:lvl1pPr>
              <a:lnSpc>
                <a:spcPts val="2400"/>
              </a:lnSpc>
              <a:defRPr sz="24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23" name="Tekstin paikkamerkki 19">
            <a:extLst>
              <a:ext uri="{FF2B5EF4-FFF2-40B4-BE49-F238E27FC236}">
                <a16:creationId xmlns:a16="http://schemas.microsoft.com/office/drawing/2014/main" id="{130495E1-741E-5241-B117-03353825297B}"/>
              </a:ext>
            </a:extLst>
          </p:cNvPr>
          <p:cNvSpPr>
            <a:spLocks noGrp="1"/>
          </p:cNvSpPr>
          <p:nvPr>
            <p:ph type="body" sz="quarter" idx="15"/>
          </p:nvPr>
        </p:nvSpPr>
        <p:spPr>
          <a:xfrm>
            <a:off x="6367463" y="2723415"/>
            <a:ext cx="5040312" cy="819150"/>
          </a:xfrm>
        </p:spPr>
        <p:txBody>
          <a:bodyPr/>
          <a:lstStyle>
            <a:lvl1pPr marL="0" indent="0">
              <a:lnSpc>
                <a:spcPts val="2400"/>
              </a:lnSpc>
              <a:spcBef>
                <a:spcPts val="0"/>
              </a:spcBef>
              <a:buNone/>
              <a:defRPr b="1">
                <a:solidFill>
                  <a:schemeClr val="tx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fi-FI" dirty="0"/>
              <a:t>Muokkaa tekstin perustyylejä napsauttamalla</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86A3B24D-BE9E-5602-E5BF-F31C445C46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2625" y="0"/>
            <a:ext cx="4284732" cy="2633325"/>
          </a:xfrm>
          <a:prstGeom prst="rect">
            <a:avLst/>
          </a:prstGeom>
        </p:spPr>
      </p:pic>
    </p:spTree>
    <p:extLst>
      <p:ext uri="{BB962C8B-B14F-4D97-AF65-F5344CB8AC3E}">
        <p14:creationId xmlns:p14="http://schemas.microsoft.com/office/powerpoint/2010/main" val="2563741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SAMK esittely vihreä">
    <p:spTree>
      <p:nvGrpSpPr>
        <p:cNvPr id="1" name=""/>
        <p:cNvGrpSpPr/>
        <p:nvPr/>
      </p:nvGrpSpPr>
      <p:grpSpPr>
        <a:xfrm>
          <a:off x="0" y="0"/>
          <a:ext cx="0" cy="0"/>
          <a:chOff x="0" y="0"/>
          <a:chExt cx="0" cy="0"/>
        </a:xfrm>
      </p:grpSpPr>
      <p:pic>
        <p:nvPicPr>
          <p:cNvPr id="22" name="Picture 21" descr="A group of people sitting at a table&#10;&#10;Description automatically generated">
            <a:extLst>
              <a:ext uri="{FF2B5EF4-FFF2-40B4-BE49-F238E27FC236}">
                <a16:creationId xmlns:a16="http://schemas.microsoft.com/office/drawing/2014/main" id="{072937F8-8289-01DA-03A1-A0F812FACE7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Suorakulmio 16">
            <a:extLst>
              <a:ext uri="{FF2B5EF4-FFF2-40B4-BE49-F238E27FC236}">
                <a16:creationId xmlns:a16="http://schemas.microsoft.com/office/drawing/2014/main" id="{6D56B717-03A8-3746-A483-C3D265A16E01}"/>
              </a:ext>
            </a:extLst>
          </p:cNvPr>
          <p:cNvSpPr/>
          <p:nvPr userDrawn="1"/>
        </p:nvSpPr>
        <p:spPr>
          <a:xfrm>
            <a:off x="-45320" y="0"/>
            <a:ext cx="12237320" cy="6858000"/>
          </a:xfrm>
          <a:prstGeom prst="rect">
            <a:avLst/>
          </a:prstGeom>
          <a:gradFill flip="none" rotWithShape="1">
            <a:gsLst>
              <a:gs pos="64000">
                <a:srgbClr val="55CFED">
                  <a:lumMod val="100000"/>
                  <a:alpha val="85000"/>
                </a:srgbClr>
              </a:gs>
              <a:gs pos="100000">
                <a:schemeClr val="accent1">
                  <a:lumMod val="100000"/>
                  <a:alpha val="87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 name="Tekstin paikkamerkki 2">
            <a:extLst>
              <a:ext uri="{FF2B5EF4-FFF2-40B4-BE49-F238E27FC236}">
                <a16:creationId xmlns:a16="http://schemas.microsoft.com/office/drawing/2014/main" id="{E92D9B2B-13D9-9445-BDE5-E4196AB2D9C9}"/>
              </a:ext>
            </a:extLst>
          </p:cNvPr>
          <p:cNvSpPr>
            <a:spLocks noGrp="1"/>
          </p:cNvSpPr>
          <p:nvPr>
            <p:ph type="body" sz="quarter" idx="11"/>
          </p:nvPr>
        </p:nvSpPr>
        <p:spPr>
          <a:xfrm>
            <a:off x="1438275" y="3665097"/>
            <a:ext cx="3557588" cy="1519677"/>
          </a:xfrm>
        </p:spPr>
        <p:txBody>
          <a:bodyPr>
            <a:noAutofit/>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Tekstin paikkamerkki 6">
            <a:extLst>
              <a:ext uri="{FF2B5EF4-FFF2-40B4-BE49-F238E27FC236}">
                <a16:creationId xmlns:a16="http://schemas.microsoft.com/office/drawing/2014/main" id="{D06E8F40-66FA-E249-AE58-5FBBF2C6D26B}"/>
              </a:ext>
            </a:extLst>
          </p:cNvPr>
          <p:cNvSpPr>
            <a:spLocks noGrp="1"/>
          </p:cNvSpPr>
          <p:nvPr>
            <p:ph type="body" sz="quarter" idx="12"/>
          </p:nvPr>
        </p:nvSpPr>
        <p:spPr>
          <a:xfrm>
            <a:off x="6367117" y="3532364"/>
            <a:ext cx="5040313" cy="438435"/>
          </a:xfrm>
        </p:spPr>
        <p:txBody>
          <a:bodyPr>
            <a:noAutofit/>
          </a:bodyPr>
          <a:lstStyle>
            <a:lvl1pPr marL="0" indent="0">
              <a:buNone/>
              <a:defRPr sz="1400">
                <a:solidFill>
                  <a:schemeClr val="tx1"/>
                </a:solidFill>
              </a:defRPr>
            </a:lvl1pPr>
            <a:lvl2pPr marL="457200" indent="0">
              <a:buNone/>
              <a:defRPr sz="1400">
                <a:solidFill>
                  <a:schemeClr val="accent2">
                    <a:lumMod val="20000"/>
                    <a:lumOff val="80000"/>
                  </a:schemeClr>
                </a:solidFill>
              </a:defRPr>
            </a:lvl2pPr>
            <a:lvl3pPr marL="914400" indent="0">
              <a:buNone/>
              <a:defRPr sz="1400">
                <a:solidFill>
                  <a:schemeClr val="accent2">
                    <a:lumMod val="20000"/>
                    <a:lumOff val="80000"/>
                  </a:schemeClr>
                </a:solidFill>
              </a:defRPr>
            </a:lvl3pPr>
            <a:lvl4pPr marL="1371600" indent="0">
              <a:buNone/>
              <a:defRPr sz="1400">
                <a:solidFill>
                  <a:schemeClr val="accent2">
                    <a:lumMod val="20000"/>
                    <a:lumOff val="80000"/>
                  </a:schemeClr>
                </a:solidFill>
              </a:defRPr>
            </a:lvl4pPr>
            <a:lvl5pPr marL="1828800" indent="0">
              <a:buNone/>
              <a:defRPr sz="1400">
                <a:solidFill>
                  <a:schemeClr val="accent2">
                    <a:lumMod val="20000"/>
                    <a:lumOff val="80000"/>
                  </a:schemeClr>
                </a:solidFill>
              </a:defRPr>
            </a:lvl5pPr>
          </a:lstStyle>
          <a:p>
            <a:pPr lvl="0"/>
            <a:r>
              <a:rPr lang="fi-FI" dirty="0"/>
              <a:t>Muokkaa tekstin perustyylejä napsauttamalla</a:t>
            </a:r>
          </a:p>
        </p:txBody>
      </p:sp>
      <p:sp>
        <p:nvSpPr>
          <p:cNvPr id="10" name="Tekstin paikkamerkki 9">
            <a:extLst>
              <a:ext uri="{FF2B5EF4-FFF2-40B4-BE49-F238E27FC236}">
                <a16:creationId xmlns:a16="http://schemas.microsoft.com/office/drawing/2014/main" id="{A28FB951-1A8B-C040-9144-1B54B7E0166D}"/>
              </a:ext>
            </a:extLst>
          </p:cNvPr>
          <p:cNvSpPr>
            <a:spLocks noGrp="1"/>
          </p:cNvSpPr>
          <p:nvPr>
            <p:ph type="body" sz="quarter" idx="13"/>
          </p:nvPr>
        </p:nvSpPr>
        <p:spPr>
          <a:xfrm>
            <a:off x="6367117" y="5305291"/>
            <a:ext cx="5084763" cy="1710178"/>
          </a:xfrm>
        </p:spPr>
        <p:txBody>
          <a:bodyPr>
            <a:normAutofit/>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Otsikko 15">
            <a:extLst>
              <a:ext uri="{FF2B5EF4-FFF2-40B4-BE49-F238E27FC236}">
                <a16:creationId xmlns:a16="http://schemas.microsoft.com/office/drawing/2014/main" id="{BAE60669-A1EE-CB49-ADC3-448EA9A9C7A9}"/>
              </a:ext>
            </a:extLst>
          </p:cNvPr>
          <p:cNvSpPr>
            <a:spLocks noGrp="1"/>
          </p:cNvSpPr>
          <p:nvPr>
            <p:ph type="title"/>
          </p:nvPr>
        </p:nvSpPr>
        <p:spPr>
          <a:xfrm>
            <a:off x="1438275" y="2783680"/>
            <a:ext cx="4012580" cy="871735"/>
          </a:xfrm>
        </p:spPr>
        <p:txBody>
          <a:bodyPr anchor="t">
            <a:normAutofit/>
          </a:bodyPr>
          <a:lstStyle>
            <a:lvl1pPr>
              <a:lnSpc>
                <a:spcPts val="2400"/>
              </a:lnSpc>
              <a:defRPr sz="2400">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20" name="Tekstin paikkamerkki 19">
            <a:extLst>
              <a:ext uri="{FF2B5EF4-FFF2-40B4-BE49-F238E27FC236}">
                <a16:creationId xmlns:a16="http://schemas.microsoft.com/office/drawing/2014/main" id="{B576ACC8-70B3-FC41-ACA9-BA7DE4971199}"/>
              </a:ext>
            </a:extLst>
          </p:cNvPr>
          <p:cNvSpPr>
            <a:spLocks noGrp="1"/>
          </p:cNvSpPr>
          <p:nvPr>
            <p:ph type="body" sz="quarter" idx="14"/>
          </p:nvPr>
        </p:nvSpPr>
        <p:spPr>
          <a:xfrm>
            <a:off x="6367463" y="2713344"/>
            <a:ext cx="5040312" cy="819150"/>
          </a:xfrm>
        </p:spPr>
        <p:txBody>
          <a:bodyPr/>
          <a:lstStyle>
            <a:lvl1pPr marL="0" indent="0">
              <a:lnSpc>
                <a:spcPts val="2400"/>
              </a:lnSpc>
              <a:spcBef>
                <a:spcPts val="0"/>
              </a:spcBef>
              <a:buNone/>
              <a:defRPr b="1">
                <a:solidFill>
                  <a:schemeClr val="tx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fi-FI" dirty="0"/>
              <a:t>Muokkaa tekstin perustyylejä napsauttamalla</a:t>
            </a:r>
          </a:p>
        </p:txBody>
      </p:sp>
      <p:sp>
        <p:nvSpPr>
          <p:cNvPr id="23" name="Tekstin paikkamerkki 19">
            <a:extLst>
              <a:ext uri="{FF2B5EF4-FFF2-40B4-BE49-F238E27FC236}">
                <a16:creationId xmlns:a16="http://schemas.microsoft.com/office/drawing/2014/main" id="{130495E1-741E-5241-B117-03353825297B}"/>
              </a:ext>
            </a:extLst>
          </p:cNvPr>
          <p:cNvSpPr>
            <a:spLocks noGrp="1"/>
          </p:cNvSpPr>
          <p:nvPr>
            <p:ph type="body" sz="quarter" idx="15"/>
          </p:nvPr>
        </p:nvSpPr>
        <p:spPr>
          <a:xfrm>
            <a:off x="6367463" y="4363609"/>
            <a:ext cx="5040312" cy="819150"/>
          </a:xfrm>
        </p:spPr>
        <p:txBody>
          <a:bodyPr/>
          <a:lstStyle>
            <a:lvl1pPr marL="0" indent="0">
              <a:lnSpc>
                <a:spcPts val="2400"/>
              </a:lnSpc>
              <a:spcBef>
                <a:spcPts val="0"/>
              </a:spcBef>
              <a:buNone/>
              <a:defRPr b="1">
                <a:solidFill>
                  <a:schemeClr val="tx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fi-FI" dirty="0"/>
              <a:t>Muokkaa tekstin perustyylejä napsauttamalla</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E3F7EABB-9DFC-9AD2-FF06-1CB40B6BEF4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214" y="3928"/>
            <a:ext cx="4284732" cy="2633325"/>
          </a:xfrm>
          <a:prstGeom prst="rect">
            <a:avLst/>
          </a:prstGeom>
        </p:spPr>
      </p:pic>
    </p:spTree>
    <p:extLst>
      <p:ext uri="{BB962C8B-B14F-4D97-AF65-F5344CB8AC3E}">
        <p14:creationId xmlns:p14="http://schemas.microsoft.com/office/powerpoint/2010/main" val="2777393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SAMK esittely vihreä">
    <p:spTree>
      <p:nvGrpSpPr>
        <p:cNvPr id="1" name=""/>
        <p:cNvGrpSpPr/>
        <p:nvPr/>
      </p:nvGrpSpPr>
      <p:grpSpPr>
        <a:xfrm>
          <a:off x="0" y="0"/>
          <a:ext cx="0" cy="0"/>
          <a:chOff x="0" y="0"/>
          <a:chExt cx="0" cy="0"/>
        </a:xfrm>
      </p:grpSpPr>
      <p:pic>
        <p:nvPicPr>
          <p:cNvPr id="22" name="Picture 21" descr="A group of people sitting at a table&#10;&#10;Description automatically generated">
            <a:extLst>
              <a:ext uri="{FF2B5EF4-FFF2-40B4-BE49-F238E27FC236}">
                <a16:creationId xmlns:a16="http://schemas.microsoft.com/office/drawing/2014/main" id="{072937F8-8289-01DA-03A1-A0F812FACE7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Suorakulmio 16">
            <a:extLst>
              <a:ext uri="{FF2B5EF4-FFF2-40B4-BE49-F238E27FC236}">
                <a16:creationId xmlns:a16="http://schemas.microsoft.com/office/drawing/2014/main" id="{6D56B717-03A8-3746-A483-C3D265A16E01}"/>
              </a:ext>
            </a:extLst>
          </p:cNvPr>
          <p:cNvSpPr/>
          <p:nvPr userDrawn="1"/>
        </p:nvSpPr>
        <p:spPr>
          <a:xfrm>
            <a:off x="-45320" y="0"/>
            <a:ext cx="12237320" cy="6858000"/>
          </a:xfrm>
          <a:prstGeom prst="rect">
            <a:avLst/>
          </a:prstGeom>
          <a:gradFill flip="none" rotWithShape="1">
            <a:gsLst>
              <a:gs pos="64000">
                <a:srgbClr val="55CFED">
                  <a:lumMod val="100000"/>
                  <a:alpha val="85000"/>
                </a:srgbClr>
              </a:gs>
              <a:gs pos="100000">
                <a:schemeClr val="accent1">
                  <a:lumMod val="100000"/>
                  <a:alpha val="87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1245531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Sininen alasivu">
  <p:cSld name="3_Sininen alasivu">
    <p:spTree>
      <p:nvGrpSpPr>
        <p:cNvPr id="1" name="Shape 51"/>
        <p:cNvGrpSpPr/>
        <p:nvPr/>
      </p:nvGrpSpPr>
      <p:grpSpPr>
        <a:xfrm>
          <a:off x="0" y="0"/>
          <a:ext cx="0" cy="0"/>
          <a:chOff x="0" y="0"/>
          <a:chExt cx="0" cy="0"/>
        </a:xfrm>
      </p:grpSpPr>
      <p:sp>
        <p:nvSpPr>
          <p:cNvPr id="52" name="Google Shape;52;p34"/>
          <p:cNvSpPr txBox="1">
            <a:spLocks noGrp="1"/>
          </p:cNvSpPr>
          <p:nvPr>
            <p:ph type="title"/>
          </p:nvPr>
        </p:nvSpPr>
        <p:spPr>
          <a:xfrm>
            <a:off x="609600" y="288350"/>
            <a:ext cx="10930749" cy="2067979"/>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34"/>
          <p:cNvSpPr>
            <a:spLocks noGrp="1"/>
          </p:cNvSpPr>
          <p:nvPr>
            <p:ph type="pic" idx="2"/>
          </p:nvPr>
        </p:nvSpPr>
        <p:spPr>
          <a:xfrm>
            <a:off x="609600" y="2490788"/>
            <a:ext cx="10930467" cy="235585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 name="Google Shape;54;p34"/>
          <p:cNvSpPr txBox="1">
            <a:spLocks noGrp="1"/>
          </p:cNvSpPr>
          <p:nvPr>
            <p:ph type="body" idx="1"/>
          </p:nvPr>
        </p:nvSpPr>
        <p:spPr>
          <a:xfrm>
            <a:off x="609601" y="4999621"/>
            <a:ext cx="8918223" cy="1028647"/>
          </a:xfrm>
          <a:prstGeom prst="rect">
            <a:avLst/>
          </a:prstGeom>
          <a:noFill/>
          <a:ln>
            <a:noFill/>
          </a:ln>
        </p:spPr>
        <p:txBody>
          <a:bodyPr spcFirstLastPara="1" wrap="square" lIns="91425" tIns="45700" rIns="91425" bIns="45700" anchor="ctr"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1179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6004882" y="6248287"/>
            <a:ext cx="11430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5"/>
          <p:cNvSpPr txBox="1">
            <a:spLocks noGrp="1"/>
          </p:cNvSpPr>
          <p:nvPr>
            <p:ph type="ftr" idx="11"/>
          </p:nvPr>
        </p:nvSpPr>
        <p:spPr>
          <a:xfrm>
            <a:off x="838200" y="6248287"/>
            <a:ext cx="516668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5"/>
          <p:cNvSpPr txBox="1">
            <a:spLocks noGrp="1"/>
          </p:cNvSpPr>
          <p:nvPr>
            <p:ph type="sldNum" idx="12"/>
          </p:nvPr>
        </p:nvSpPr>
        <p:spPr>
          <a:xfrm>
            <a:off x="8199764" y="6248287"/>
            <a:ext cx="669916"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F7F7F"/>
                </a:solidFill>
                <a:latin typeface="Arial"/>
                <a:ea typeface="Arial"/>
                <a:cs typeface="Arial"/>
                <a:sym typeface="Arial"/>
              </a:defRPr>
            </a:lvl1pPr>
            <a:lvl2pPr marL="0" marR="0" lvl="1" indent="0" algn="r" rtl="0">
              <a:spcBef>
                <a:spcPts val="0"/>
              </a:spcBef>
              <a:buNone/>
              <a:defRPr sz="1200" b="0" i="0" u="none" strike="noStrike" cap="none">
                <a:solidFill>
                  <a:srgbClr val="7F7F7F"/>
                </a:solidFill>
                <a:latin typeface="Arial"/>
                <a:ea typeface="Arial"/>
                <a:cs typeface="Arial"/>
                <a:sym typeface="Arial"/>
              </a:defRPr>
            </a:lvl2pPr>
            <a:lvl3pPr marL="0" marR="0" lvl="2" indent="0" algn="r" rtl="0">
              <a:spcBef>
                <a:spcPts val="0"/>
              </a:spcBef>
              <a:buNone/>
              <a:defRPr sz="1200" b="0" i="0" u="none" strike="noStrike" cap="none">
                <a:solidFill>
                  <a:srgbClr val="7F7F7F"/>
                </a:solidFill>
                <a:latin typeface="Arial"/>
                <a:ea typeface="Arial"/>
                <a:cs typeface="Arial"/>
                <a:sym typeface="Arial"/>
              </a:defRPr>
            </a:lvl3pPr>
            <a:lvl4pPr marL="0" marR="0" lvl="3" indent="0" algn="r" rtl="0">
              <a:spcBef>
                <a:spcPts val="0"/>
              </a:spcBef>
              <a:buNone/>
              <a:defRPr sz="1200" b="0" i="0" u="none" strike="noStrike" cap="none">
                <a:solidFill>
                  <a:srgbClr val="7F7F7F"/>
                </a:solidFill>
                <a:latin typeface="Arial"/>
                <a:ea typeface="Arial"/>
                <a:cs typeface="Arial"/>
                <a:sym typeface="Arial"/>
              </a:defRPr>
            </a:lvl4pPr>
            <a:lvl5pPr marL="0" marR="0" lvl="4" indent="0" algn="r" rtl="0">
              <a:spcBef>
                <a:spcPts val="0"/>
              </a:spcBef>
              <a:buNone/>
              <a:defRPr sz="1200" b="0" i="0" u="none" strike="noStrike" cap="none">
                <a:solidFill>
                  <a:srgbClr val="7F7F7F"/>
                </a:solidFill>
                <a:latin typeface="Arial"/>
                <a:ea typeface="Arial"/>
                <a:cs typeface="Arial"/>
                <a:sym typeface="Arial"/>
              </a:defRPr>
            </a:lvl5pPr>
            <a:lvl6pPr marL="0" marR="0" lvl="5" indent="0" algn="r" rtl="0">
              <a:spcBef>
                <a:spcPts val="0"/>
              </a:spcBef>
              <a:buNone/>
              <a:defRPr sz="1200" b="0" i="0" u="none" strike="noStrike" cap="none">
                <a:solidFill>
                  <a:srgbClr val="7F7F7F"/>
                </a:solidFill>
                <a:latin typeface="Arial"/>
                <a:ea typeface="Arial"/>
                <a:cs typeface="Arial"/>
                <a:sym typeface="Arial"/>
              </a:defRPr>
            </a:lvl6pPr>
            <a:lvl7pPr marL="0" marR="0" lvl="6" indent="0" algn="r" rtl="0">
              <a:spcBef>
                <a:spcPts val="0"/>
              </a:spcBef>
              <a:buNone/>
              <a:defRPr sz="1200" b="0" i="0" u="none" strike="noStrike" cap="none">
                <a:solidFill>
                  <a:srgbClr val="7F7F7F"/>
                </a:solidFill>
                <a:latin typeface="Arial"/>
                <a:ea typeface="Arial"/>
                <a:cs typeface="Arial"/>
                <a:sym typeface="Arial"/>
              </a:defRPr>
            </a:lvl7pPr>
            <a:lvl8pPr marL="0" marR="0" lvl="7" indent="0" algn="r" rtl="0">
              <a:spcBef>
                <a:spcPts val="0"/>
              </a:spcBef>
              <a:buNone/>
              <a:defRPr sz="1200" b="0" i="0" u="none" strike="noStrike" cap="none">
                <a:solidFill>
                  <a:srgbClr val="7F7F7F"/>
                </a:solidFill>
                <a:latin typeface="Arial"/>
                <a:ea typeface="Arial"/>
                <a:cs typeface="Arial"/>
                <a:sym typeface="Arial"/>
              </a:defRPr>
            </a:lvl8pPr>
            <a:lvl9pPr marL="0" marR="0" lvl="8" indent="0" algn="r" rtl="0">
              <a:spcBef>
                <a:spcPts val="0"/>
              </a:spcBef>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705" r:id="rId8"/>
    <p:sldLayoutId id="2147483654" r:id="rId9"/>
    <p:sldLayoutId id="214748368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sp>
        <p:nvSpPr>
          <p:cNvPr id="74" name="Google Shape;7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75" name="Google Shape;75;p29"/>
          <p:cNvSpPr txBox="1">
            <a:spLocks noGrp="1"/>
          </p:cNvSpPr>
          <p:nvPr>
            <p:ph type="body" idx="1"/>
          </p:nvPr>
        </p:nvSpPr>
        <p:spPr>
          <a:xfrm>
            <a:off x="838200" y="1825625"/>
            <a:ext cx="10515600" cy="41179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76" name="Google Shape;76;p29"/>
          <p:cNvSpPr txBox="1">
            <a:spLocks noGrp="1"/>
          </p:cNvSpPr>
          <p:nvPr>
            <p:ph type="dt" idx="10"/>
          </p:nvPr>
        </p:nvSpPr>
        <p:spPr>
          <a:xfrm>
            <a:off x="6004882" y="6248287"/>
            <a:ext cx="11430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7" name="Google Shape;77;p29"/>
          <p:cNvSpPr txBox="1">
            <a:spLocks noGrp="1"/>
          </p:cNvSpPr>
          <p:nvPr>
            <p:ph type="ftr" idx="11"/>
          </p:nvPr>
        </p:nvSpPr>
        <p:spPr>
          <a:xfrm>
            <a:off x="838200" y="6248287"/>
            <a:ext cx="516668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8" name="Google Shape;78;p29"/>
          <p:cNvSpPr txBox="1">
            <a:spLocks noGrp="1"/>
          </p:cNvSpPr>
          <p:nvPr>
            <p:ph type="sldNum" idx="12"/>
          </p:nvPr>
        </p:nvSpPr>
        <p:spPr>
          <a:xfrm>
            <a:off x="8199764" y="6248287"/>
            <a:ext cx="669916"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7F7F7F"/>
                </a:solidFill>
                <a:latin typeface="Arial"/>
                <a:ea typeface="Arial"/>
                <a:cs typeface="Arial"/>
                <a:sym typeface="Arial"/>
              </a:defRPr>
            </a:lvl1pPr>
            <a:lvl2pPr marL="0" marR="0" lvl="1" indent="0" algn="r" rtl="0">
              <a:spcBef>
                <a:spcPts val="0"/>
              </a:spcBef>
              <a:buNone/>
              <a:defRPr sz="1200">
                <a:solidFill>
                  <a:srgbClr val="7F7F7F"/>
                </a:solidFill>
                <a:latin typeface="Arial"/>
                <a:ea typeface="Arial"/>
                <a:cs typeface="Arial"/>
                <a:sym typeface="Arial"/>
              </a:defRPr>
            </a:lvl2pPr>
            <a:lvl3pPr marL="0" marR="0" lvl="2" indent="0" algn="r" rtl="0">
              <a:spcBef>
                <a:spcPts val="0"/>
              </a:spcBef>
              <a:buNone/>
              <a:defRPr sz="1200">
                <a:solidFill>
                  <a:srgbClr val="7F7F7F"/>
                </a:solidFill>
                <a:latin typeface="Arial"/>
                <a:ea typeface="Arial"/>
                <a:cs typeface="Arial"/>
                <a:sym typeface="Arial"/>
              </a:defRPr>
            </a:lvl3pPr>
            <a:lvl4pPr marL="0" marR="0" lvl="3" indent="0" algn="r" rtl="0">
              <a:spcBef>
                <a:spcPts val="0"/>
              </a:spcBef>
              <a:buNone/>
              <a:defRPr sz="1200">
                <a:solidFill>
                  <a:srgbClr val="7F7F7F"/>
                </a:solidFill>
                <a:latin typeface="Arial"/>
                <a:ea typeface="Arial"/>
                <a:cs typeface="Arial"/>
                <a:sym typeface="Arial"/>
              </a:defRPr>
            </a:lvl4pPr>
            <a:lvl5pPr marL="0" marR="0" lvl="4" indent="0" algn="r" rtl="0">
              <a:spcBef>
                <a:spcPts val="0"/>
              </a:spcBef>
              <a:buNone/>
              <a:defRPr sz="1200">
                <a:solidFill>
                  <a:srgbClr val="7F7F7F"/>
                </a:solidFill>
                <a:latin typeface="Arial"/>
                <a:ea typeface="Arial"/>
                <a:cs typeface="Arial"/>
                <a:sym typeface="Arial"/>
              </a:defRPr>
            </a:lvl5pPr>
            <a:lvl6pPr marL="0" marR="0" lvl="5" indent="0" algn="r" rtl="0">
              <a:spcBef>
                <a:spcPts val="0"/>
              </a:spcBef>
              <a:buNone/>
              <a:defRPr sz="1200">
                <a:solidFill>
                  <a:srgbClr val="7F7F7F"/>
                </a:solidFill>
                <a:latin typeface="Arial"/>
                <a:ea typeface="Arial"/>
                <a:cs typeface="Arial"/>
                <a:sym typeface="Arial"/>
              </a:defRPr>
            </a:lvl6pPr>
            <a:lvl7pPr marL="0" marR="0" lvl="6" indent="0" algn="r" rtl="0">
              <a:spcBef>
                <a:spcPts val="0"/>
              </a:spcBef>
              <a:buNone/>
              <a:defRPr sz="1200">
                <a:solidFill>
                  <a:srgbClr val="7F7F7F"/>
                </a:solidFill>
                <a:latin typeface="Arial"/>
                <a:ea typeface="Arial"/>
                <a:cs typeface="Arial"/>
                <a:sym typeface="Arial"/>
              </a:defRPr>
            </a:lvl7pPr>
            <a:lvl8pPr marL="0" marR="0" lvl="7" indent="0" algn="r" rtl="0">
              <a:spcBef>
                <a:spcPts val="0"/>
              </a:spcBef>
              <a:buNone/>
              <a:defRPr sz="1200">
                <a:solidFill>
                  <a:srgbClr val="7F7F7F"/>
                </a:solidFill>
                <a:latin typeface="Arial"/>
                <a:ea typeface="Arial"/>
                <a:cs typeface="Arial"/>
                <a:sym typeface="Arial"/>
              </a:defRPr>
            </a:lvl8pPr>
            <a:lvl9pPr marL="0" marR="0" lvl="8" indent="0" algn="r" rtl="0">
              <a:spcBef>
                <a:spcPts val="0"/>
              </a:spcBef>
              <a:buNone/>
              <a:defRPr sz="1200">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662" r:id="rId10"/>
    <p:sldLayoutId id="2147483663" r:id="rId11"/>
    <p:sldLayoutId id="2147483664" r:id="rId12"/>
    <p:sldLayoutId id="2147483668" r:id="rId13"/>
    <p:sldLayoutId id="2147483669" r:id="rId14"/>
    <p:sldLayoutId id="2147483670" r:id="rId15"/>
    <p:sldLayoutId id="2147483672" r:id="rId16"/>
    <p:sldLayoutId id="2147483673" r:id="rId17"/>
    <p:sldLayoutId id="2147483674" r:id="rId18"/>
    <p:sldLayoutId id="2147483706" r:id="rId19"/>
    <p:sldLayoutId id="2147483707" r:id="rId20"/>
    <p:sldLayoutId id="214748370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jpe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3" name="Google Shape;283;p1"/>
          <p:cNvSpPr txBox="1">
            <a:spLocks noGrp="1"/>
          </p:cNvSpPr>
          <p:nvPr>
            <p:ph type="subTitle" idx="1"/>
          </p:nvPr>
        </p:nvSpPr>
        <p:spPr>
          <a:prstGeom prst="rect">
            <a:avLst/>
          </a:prstGeom>
          <a:noFill/>
          <a:ln>
            <a:noFill/>
          </a:ln>
        </p:spPr>
        <p:txBody>
          <a:bodyPr spcFirstLastPara="1" wrap="square" lIns="91425" tIns="45700" rIns="91425" bIns="45700" anchor="t" anchorCtr="0">
            <a:normAutofit/>
          </a:bodyPr>
          <a:lstStyle/>
          <a:p>
            <a:pPr marL="0" indent="0">
              <a:spcBef>
                <a:spcPts val="0"/>
              </a:spcBef>
            </a:pPr>
            <a:r>
              <a:rPr lang="fi-FI" sz="1200" dirty="0"/>
              <a:t>PRESENTATION  |  UPDATED JANUARY 2025</a:t>
            </a:r>
          </a:p>
          <a:p>
            <a:pPr marL="0" lvl="0" indent="0" algn="l" rtl="0">
              <a:lnSpc>
                <a:spcPct val="100000"/>
              </a:lnSpc>
              <a:spcBef>
                <a:spcPts val="0"/>
              </a:spcBef>
              <a:spcAft>
                <a:spcPts val="0"/>
              </a:spcAft>
              <a:buClr>
                <a:srgbClr val="C2F3FF"/>
              </a:buClr>
              <a:buSzPts val="1800"/>
              <a:buNone/>
            </a:pPr>
            <a:endParaRPr sz="1200" dirty="0"/>
          </a:p>
        </p:txBody>
      </p:sp>
      <p:sp>
        <p:nvSpPr>
          <p:cNvPr id="281" name="Google Shape;281;p1"/>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6000"/>
              <a:buFont typeface="Arial"/>
              <a:buNone/>
            </a:pPr>
            <a:r>
              <a:rPr lang="fi-FI" dirty="0">
                <a:solidFill>
                  <a:schemeClr val="tx1"/>
                </a:solidFill>
              </a:rPr>
              <a:t>Satakunta </a:t>
            </a:r>
            <a:r>
              <a:rPr lang="fi-FI" dirty="0" err="1">
                <a:solidFill>
                  <a:schemeClr val="tx1"/>
                </a:solidFill>
              </a:rPr>
              <a:t>University</a:t>
            </a:r>
            <a:r>
              <a:rPr lang="fi-FI" dirty="0">
                <a:solidFill>
                  <a:schemeClr val="tx1"/>
                </a:solidFill>
              </a:rPr>
              <a:t> </a:t>
            </a:r>
            <a:br>
              <a:rPr lang="fi-FI" dirty="0">
                <a:solidFill>
                  <a:schemeClr val="tx1"/>
                </a:solidFill>
              </a:rPr>
            </a:br>
            <a:r>
              <a:rPr lang="fi-FI" dirty="0">
                <a:solidFill>
                  <a:schemeClr val="tx1"/>
                </a:solidFill>
              </a:rPr>
              <a:t>of </a:t>
            </a:r>
            <a:r>
              <a:rPr lang="fi-FI" dirty="0" err="1">
                <a:solidFill>
                  <a:schemeClr val="tx1"/>
                </a:solidFill>
              </a:rPr>
              <a:t>Applied</a:t>
            </a:r>
            <a:r>
              <a:rPr lang="fi-FI" dirty="0">
                <a:solidFill>
                  <a:schemeClr val="tx1"/>
                </a:solidFill>
              </a:rPr>
              <a:t> Sciences</a:t>
            </a:r>
            <a:endParaRPr dirty="0">
              <a:solidFill>
                <a:schemeClr val="tx1"/>
              </a:solidFill>
            </a:endParaRPr>
          </a:p>
        </p:txBody>
      </p:sp>
      <p:sp>
        <p:nvSpPr>
          <p:cNvPr id="282" name="Google Shape;282;p1"/>
          <p:cNvSpPr txBox="1"/>
          <p:nvPr/>
        </p:nvSpPr>
        <p:spPr>
          <a:xfrm>
            <a:off x="11036968" y="3096126"/>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 name="Google Shape;283;p1">
            <a:extLst>
              <a:ext uri="{FF2B5EF4-FFF2-40B4-BE49-F238E27FC236}">
                <a16:creationId xmlns:a16="http://schemas.microsoft.com/office/drawing/2014/main" id="{7D3DF6AA-4374-214F-A350-3188F1CCA733}"/>
              </a:ext>
            </a:extLst>
          </p:cNvPr>
          <p:cNvSpPr txBox="1">
            <a:spLocks/>
          </p:cNvSpPr>
          <p:nvPr/>
        </p:nvSpPr>
        <p:spPr>
          <a:xfrm>
            <a:off x="851786" y="5307571"/>
            <a:ext cx="10349614" cy="4312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rgbClr val="C2F3FF"/>
              </a:buClr>
              <a:buSzPts val="1800"/>
              <a:buFont typeface="Arial"/>
              <a:buNone/>
              <a:defRPr sz="1800" b="0" i="0" u="none" strike="noStrike" cap="none">
                <a:solidFill>
                  <a:srgbClr val="C2F3FF"/>
                </a:solidFill>
                <a:latin typeface="Arial"/>
                <a:ea typeface="Arial"/>
                <a:cs typeface="Arial"/>
                <a:sym typeface="Arial"/>
              </a:defRPr>
            </a:lvl1pPr>
            <a:lvl2pPr marL="914400" marR="0" lvl="1" indent="-355600"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3429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330200" algn="ctr" rtl="0">
              <a:lnSpc>
                <a:spcPct val="10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317500" algn="ctr" rtl="0">
              <a:lnSpc>
                <a:spcPct val="10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0" indent="0">
              <a:spcBef>
                <a:spcPts val="0"/>
              </a:spcBef>
            </a:pPr>
            <a:r>
              <a:rPr lang="fi-FI" sz="2000" dirty="0">
                <a:solidFill>
                  <a:schemeClr val="tx1"/>
                </a:solidFill>
              </a:rPr>
              <a:t>THINK FUTURE.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AD973-2053-281D-8775-3B3412BFF8AD}"/>
            </a:ext>
          </a:extLst>
        </p:cNvPr>
        <p:cNvGrpSpPr/>
        <p:nvPr/>
      </p:nvGrpSpPr>
      <p:grpSpPr>
        <a:xfrm>
          <a:off x="0" y="0"/>
          <a:ext cx="0" cy="0"/>
          <a:chOff x="0" y="0"/>
          <a:chExt cx="0" cy="0"/>
        </a:xfrm>
      </p:grpSpPr>
      <p:sp>
        <p:nvSpPr>
          <p:cNvPr id="10" name="Subtitle 5">
            <a:extLst>
              <a:ext uri="{FF2B5EF4-FFF2-40B4-BE49-F238E27FC236}">
                <a16:creationId xmlns:a16="http://schemas.microsoft.com/office/drawing/2014/main" id="{85D02AB9-C590-F612-0A3E-0A49DDF2EC66}"/>
              </a:ext>
            </a:extLst>
          </p:cNvPr>
          <p:cNvSpPr txBox="1">
            <a:spLocks/>
          </p:cNvSpPr>
          <p:nvPr/>
        </p:nvSpPr>
        <p:spPr>
          <a:xfrm>
            <a:off x="802007" y="1915747"/>
            <a:ext cx="4857814" cy="4853353"/>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600" b="1" dirty="0"/>
              <a:t>COMPREHENSIVE SUPPORT FOR STUDENTS</a:t>
            </a:r>
          </a:p>
          <a:p>
            <a:pPr marL="0" indent="0">
              <a:buNone/>
            </a:pPr>
            <a:r>
              <a:rPr lang="fi-FI" sz="1600" dirty="0" err="1"/>
              <a:t>We</a:t>
            </a:r>
            <a:r>
              <a:rPr lang="fi-FI" sz="1600" dirty="0"/>
              <a:t> </a:t>
            </a:r>
            <a:r>
              <a:rPr lang="fi-FI" sz="1600" dirty="0" err="1"/>
              <a:t>offer</a:t>
            </a:r>
            <a:r>
              <a:rPr lang="fi-FI" sz="1600" dirty="0"/>
              <a:t> </a:t>
            </a:r>
            <a:r>
              <a:rPr lang="fi-FI" sz="1600" dirty="0" err="1"/>
              <a:t>comprehensive</a:t>
            </a:r>
            <a:r>
              <a:rPr lang="fi-FI" sz="1600" dirty="0"/>
              <a:t> </a:t>
            </a:r>
            <a:r>
              <a:rPr lang="fi-FI" sz="1600" dirty="0" err="1"/>
              <a:t>services</a:t>
            </a:r>
            <a:r>
              <a:rPr lang="fi-FI" sz="1600" dirty="0"/>
              <a:t> for </a:t>
            </a:r>
            <a:r>
              <a:rPr lang="fi-FI" sz="1600" dirty="0" err="1"/>
              <a:t>students</a:t>
            </a:r>
            <a:r>
              <a:rPr lang="fi-FI" sz="1600" dirty="0"/>
              <a:t>' </a:t>
            </a:r>
            <a:r>
              <a:rPr lang="fi-FI" sz="1600" dirty="0" err="1"/>
              <a:t>well-being</a:t>
            </a:r>
            <a:r>
              <a:rPr lang="fi-FI" sz="1600" dirty="0"/>
              <a:t>, </a:t>
            </a:r>
            <a:r>
              <a:rPr lang="fi-FI" sz="1600" dirty="0" err="1"/>
              <a:t>smoother</a:t>
            </a:r>
            <a:r>
              <a:rPr lang="fi-FI" sz="1600" dirty="0"/>
              <a:t> </a:t>
            </a:r>
            <a:r>
              <a:rPr lang="fi-FI" sz="1600" dirty="0" err="1"/>
              <a:t>everyday</a:t>
            </a:r>
            <a:r>
              <a:rPr lang="fi-FI" sz="1600" dirty="0"/>
              <a:t> life and </a:t>
            </a:r>
            <a:r>
              <a:rPr lang="fi-FI" sz="1600" dirty="0" err="1"/>
              <a:t>progress</a:t>
            </a:r>
            <a:r>
              <a:rPr lang="fi-FI" sz="1600" dirty="0"/>
              <a:t> in </a:t>
            </a:r>
            <a:r>
              <a:rPr lang="fi-FI" sz="1600" dirty="0" err="1"/>
              <a:t>their</a:t>
            </a:r>
            <a:r>
              <a:rPr lang="fi-FI" sz="1600" dirty="0"/>
              <a:t> </a:t>
            </a:r>
            <a:r>
              <a:rPr lang="fi-FI" sz="1600" dirty="0" err="1"/>
              <a:t>studies</a:t>
            </a:r>
            <a:r>
              <a:rPr lang="fi-FI" sz="1600" dirty="0"/>
              <a:t>.</a:t>
            </a:r>
          </a:p>
          <a:p>
            <a:pPr marL="0" indent="0">
              <a:buNone/>
            </a:pPr>
            <a:endParaRPr lang="fi-FI" sz="1600" dirty="0"/>
          </a:p>
          <a:p>
            <a:pPr marL="0" indent="0">
              <a:buNone/>
            </a:pPr>
            <a:r>
              <a:rPr lang="fi-FI" sz="1600" b="1" dirty="0"/>
              <a:t>STRENGTHENING SENSE OF COMMUNITY</a:t>
            </a:r>
            <a:endParaRPr lang="fi-FI" sz="1600" dirty="0"/>
          </a:p>
          <a:p>
            <a:pPr marL="0" indent="0">
              <a:buNone/>
            </a:pPr>
            <a:r>
              <a:rPr lang="fi-FI" sz="1600" dirty="0" err="1"/>
              <a:t>We</a:t>
            </a:r>
            <a:r>
              <a:rPr lang="fi-FI" sz="1600" dirty="0"/>
              <a:t> </a:t>
            </a:r>
            <a:r>
              <a:rPr lang="fi-FI" sz="1600" dirty="0" err="1"/>
              <a:t>are</a:t>
            </a:r>
            <a:r>
              <a:rPr lang="fi-FI" sz="1600" dirty="0"/>
              <a:t> </a:t>
            </a:r>
            <a:r>
              <a:rPr lang="fi-FI" sz="1600" dirty="0" err="1"/>
              <a:t>building</a:t>
            </a:r>
            <a:r>
              <a:rPr lang="fi-FI" sz="1600" dirty="0"/>
              <a:t> a </a:t>
            </a:r>
            <a:r>
              <a:rPr lang="fi-FI" sz="1600" dirty="0" err="1"/>
              <a:t>safe</a:t>
            </a:r>
            <a:r>
              <a:rPr lang="fi-FI" sz="1600" dirty="0"/>
              <a:t> and </a:t>
            </a:r>
            <a:r>
              <a:rPr lang="fi-FI" sz="1600" dirty="0" err="1"/>
              <a:t>inclusive</a:t>
            </a:r>
            <a:r>
              <a:rPr lang="fi-FI" sz="1600" dirty="0"/>
              <a:t> </a:t>
            </a:r>
            <a:r>
              <a:rPr lang="fi-FI" sz="1600" dirty="0" err="1"/>
              <a:t>student</a:t>
            </a:r>
            <a:r>
              <a:rPr lang="fi-FI" sz="1600" dirty="0"/>
              <a:t> </a:t>
            </a:r>
            <a:r>
              <a:rPr lang="fi-FI" sz="1600" dirty="0" err="1"/>
              <a:t>community</a:t>
            </a:r>
            <a:r>
              <a:rPr lang="fi-FI" sz="1600" dirty="0"/>
              <a:t> </a:t>
            </a:r>
            <a:r>
              <a:rPr lang="fi-FI" sz="1600" dirty="0" err="1"/>
              <a:t>that</a:t>
            </a:r>
            <a:r>
              <a:rPr lang="fi-FI" sz="1600" dirty="0"/>
              <a:t> </a:t>
            </a:r>
            <a:r>
              <a:rPr lang="fi-FI" sz="1600" dirty="0" err="1"/>
              <a:t>supports</a:t>
            </a:r>
            <a:r>
              <a:rPr lang="fi-FI" sz="1600" dirty="0"/>
              <a:t> </a:t>
            </a:r>
            <a:r>
              <a:rPr lang="fi-FI" sz="1600" dirty="0" err="1"/>
              <a:t>well-being</a:t>
            </a:r>
            <a:r>
              <a:rPr lang="fi-FI" sz="1600" dirty="0"/>
              <a:t> and </a:t>
            </a:r>
            <a:r>
              <a:rPr lang="fi-FI" sz="1600" dirty="0" err="1"/>
              <a:t>fosters</a:t>
            </a:r>
            <a:r>
              <a:rPr lang="fi-FI" sz="1600" dirty="0"/>
              <a:t> </a:t>
            </a:r>
            <a:r>
              <a:rPr lang="fi-FI" sz="1600" dirty="0" err="1"/>
              <a:t>engagement</a:t>
            </a:r>
            <a:r>
              <a:rPr lang="fi-FI" sz="1600" dirty="0"/>
              <a:t> </a:t>
            </a:r>
            <a:r>
              <a:rPr lang="fi-FI" sz="1600" dirty="0" err="1"/>
              <a:t>with</a:t>
            </a:r>
            <a:r>
              <a:rPr lang="fi-FI" sz="1600" dirty="0"/>
              <a:t> </a:t>
            </a:r>
            <a:r>
              <a:rPr lang="fi-FI" sz="1600" dirty="0" err="1"/>
              <a:t>studies</a:t>
            </a:r>
            <a:r>
              <a:rPr lang="fi-FI" sz="1600" dirty="0"/>
              <a:t>.</a:t>
            </a:r>
          </a:p>
          <a:p>
            <a:pPr marL="0" indent="0">
              <a:buNone/>
            </a:pPr>
            <a:endParaRPr lang="fi-FI" sz="1600" dirty="0"/>
          </a:p>
          <a:p>
            <a:pPr marL="0" indent="0">
              <a:buNone/>
            </a:pPr>
            <a:r>
              <a:rPr lang="fi-FI" sz="1600" b="1" dirty="0"/>
              <a:t>SUPPORTING STUDENTS IN THEIR EVERYDAY LIFE</a:t>
            </a:r>
          </a:p>
          <a:p>
            <a:pPr marL="0" indent="0">
              <a:buNone/>
            </a:pPr>
            <a:r>
              <a:rPr lang="fi-FI" sz="1600" dirty="0" err="1"/>
              <a:t>We</a:t>
            </a:r>
            <a:r>
              <a:rPr lang="fi-FI" sz="1600" dirty="0"/>
              <a:t> </a:t>
            </a:r>
            <a:r>
              <a:rPr lang="fi-FI" sz="1600" dirty="0" err="1"/>
              <a:t>provide</a:t>
            </a:r>
            <a:r>
              <a:rPr lang="fi-FI" sz="1600" dirty="0"/>
              <a:t> </a:t>
            </a:r>
            <a:r>
              <a:rPr lang="fi-FI" sz="1600" dirty="0" err="1"/>
              <a:t>flexible</a:t>
            </a:r>
            <a:r>
              <a:rPr lang="fi-FI" sz="1600" dirty="0"/>
              <a:t> </a:t>
            </a:r>
            <a:r>
              <a:rPr lang="fi-FI" sz="1600" dirty="0" err="1"/>
              <a:t>study</a:t>
            </a:r>
            <a:r>
              <a:rPr lang="fi-FI" sz="1600" dirty="0"/>
              <a:t> </a:t>
            </a:r>
            <a:r>
              <a:rPr lang="fi-FI" sz="1600" dirty="0" err="1"/>
              <a:t>paths</a:t>
            </a:r>
            <a:r>
              <a:rPr lang="fi-FI" sz="1600" dirty="0"/>
              <a:t>, </a:t>
            </a:r>
            <a:r>
              <a:rPr lang="fi-FI" sz="1600" dirty="0" err="1"/>
              <a:t>provide</a:t>
            </a:r>
            <a:r>
              <a:rPr lang="fi-FI" sz="1600" dirty="0"/>
              <a:t> a </a:t>
            </a:r>
            <a:r>
              <a:rPr lang="fi-FI" sz="1600" dirty="0" err="1"/>
              <a:t>functional</a:t>
            </a:r>
            <a:r>
              <a:rPr lang="fi-FI" sz="1600" dirty="0"/>
              <a:t> </a:t>
            </a:r>
            <a:r>
              <a:rPr lang="fi-FI" sz="1600" dirty="0" err="1"/>
              <a:t>study</a:t>
            </a:r>
            <a:r>
              <a:rPr lang="fi-FI" sz="1600" dirty="0"/>
              <a:t> </a:t>
            </a:r>
            <a:r>
              <a:rPr lang="fi-FI" sz="1600" dirty="0" err="1"/>
              <a:t>environment</a:t>
            </a:r>
            <a:r>
              <a:rPr lang="fi-FI" sz="1600" dirty="0"/>
              <a:t>, and </a:t>
            </a:r>
            <a:r>
              <a:rPr lang="fi-FI" sz="1600" dirty="0" err="1"/>
              <a:t>offer</a:t>
            </a:r>
            <a:r>
              <a:rPr lang="fi-FI" sz="1600" dirty="0"/>
              <a:t> </a:t>
            </a:r>
            <a:r>
              <a:rPr lang="fi-FI" sz="1600" dirty="0" err="1"/>
              <a:t>guidance</a:t>
            </a:r>
            <a:r>
              <a:rPr lang="fi-FI" sz="1600" dirty="0"/>
              <a:t> for </a:t>
            </a:r>
            <a:r>
              <a:rPr lang="fi-FI" sz="1600" dirty="0" err="1"/>
              <a:t>managing</a:t>
            </a:r>
            <a:r>
              <a:rPr lang="fi-FI" sz="1600" dirty="0"/>
              <a:t> </a:t>
            </a:r>
            <a:r>
              <a:rPr lang="fi-FI" sz="1600" dirty="0" err="1"/>
              <a:t>challenging</a:t>
            </a:r>
            <a:r>
              <a:rPr lang="fi-FI" sz="1600" dirty="0"/>
              <a:t> life </a:t>
            </a:r>
            <a:r>
              <a:rPr lang="fi-FI" sz="1600" dirty="0" err="1"/>
              <a:t>situations</a:t>
            </a:r>
            <a:r>
              <a:rPr lang="fi-FI" sz="1600" dirty="0"/>
              <a:t>.</a:t>
            </a:r>
          </a:p>
        </p:txBody>
      </p:sp>
      <p:sp>
        <p:nvSpPr>
          <p:cNvPr id="7" name="Otsikko 6">
            <a:extLst>
              <a:ext uri="{FF2B5EF4-FFF2-40B4-BE49-F238E27FC236}">
                <a16:creationId xmlns:a16="http://schemas.microsoft.com/office/drawing/2014/main" id="{1ABE0BE7-CC7F-E8AD-D606-47D6537F7DC3}"/>
              </a:ext>
            </a:extLst>
          </p:cNvPr>
          <p:cNvSpPr>
            <a:spLocks noGrp="1"/>
          </p:cNvSpPr>
          <p:nvPr>
            <p:ph type="title"/>
          </p:nvPr>
        </p:nvSpPr>
        <p:spPr>
          <a:xfrm>
            <a:off x="802006" y="1044012"/>
            <a:ext cx="10905579" cy="871735"/>
          </a:xfrm>
        </p:spPr>
        <p:txBody>
          <a:bodyPr>
            <a:normAutofit/>
          </a:bodyPr>
          <a:lstStyle/>
          <a:p>
            <a:r>
              <a:rPr lang="fi-FI" sz="4400" dirty="0"/>
              <a:t>Focus on </a:t>
            </a:r>
            <a:r>
              <a:rPr lang="fi-FI" sz="4400" dirty="0" err="1"/>
              <a:t>student</a:t>
            </a:r>
            <a:r>
              <a:rPr lang="fi-FI" sz="4400" dirty="0"/>
              <a:t> </a:t>
            </a:r>
            <a:r>
              <a:rPr lang="fi-FI" sz="4400" dirty="0" err="1"/>
              <a:t>well-being</a:t>
            </a:r>
            <a:endParaRPr lang="fi-FI" sz="4400" dirty="0"/>
          </a:p>
        </p:txBody>
      </p:sp>
      <p:sp>
        <p:nvSpPr>
          <p:cNvPr id="13" name="Subtitle 5">
            <a:extLst>
              <a:ext uri="{FF2B5EF4-FFF2-40B4-BE49-F238E27FC236}">
                <a16:creationId xmlns:a16="http://schemas.microsoft.com/office/drawing/2014/main" id="{61AD335C-94AC-C117-FC7F-B1AA44926F11}"/>
              </a:ext>
            </a:extLst>
          </p:cNvPr>
          <p:cNvSpPr txBox="1">
            <a:spLocks/>
          </p:cNvSpPr>
          <p:nvPr/>
        </p:nvSpPr>
        <p:spPr>
          <a:xfrm>
            <a:off x="6096000" y="4558363"/>
            <a:ext cx="5481562" cy="1287157"/>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600" b="1" dirty="0"/>
              <a:t>PROACTIVE APPROACH</a:t>
            </a:r>
            <a:endParaRPr lang="fi-FI" sz="1600" dirty="0"/>
          </a:p>
          <a:p>
            <a:pPr marL="0" indent="0">
              <a:buNone/>
            </a:pPr>
            <a:r>
              <a:rPr lang="en-GB" sz="1600" dirty="0"/>
              <a:t>The </a:t>
            </a:r>
            <a:r>
              <a:rPr lang="en-GB" sz="1600" dirty="0" err="1"/>
              <a:t>CampusMoWe</a:t>
            </a:r>
            <a:r>
              <a:rPr lang="en-GB" sz="1600" dirty="0"/>
              <a:t> enables students and staff to benefit from a wide range of affordable and open sports and wellness services that promote both physical and mental well-being. We organize annual events, activities and services that enhance well-being and sense of community on all SAMK campuses.</a:t>
            </a:r>
          </a:p>
          <a:p>
            <a:pPr marL="0" indent="0">
              <a:buNone/>
            </a:pPr>
            <a:endParaRPr lang="fi-FI" sz="1600" dirty="0"/>
          </a:p>
        </p:txBody>
      </p:sp>
    </p:spTree>
    <p:extLst>
      <p:ext uri="{BB962C8B-B14F-4D97-AF65-F5344CB8AC3E}">
        <p14:creationId xmlns:p14="http://schemas.microsoft.com/office/powerpoint/2010/main" val="1632361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565A8B-6CFF-79C5-9C8B-F5EE6A4DE188}"/>
              </a:ext>
            </a:extLst>
          </p:cNvPr>
          <p:cNvSpPr>
            <a:spLocks noGrp="1"/>
          </p:cNvSpPr>
          <p:nvPr>
            <p:ph type="title"/>
          </p:nvPr>
        </p:nvSpPr>
        <p:spPr>
          <a:xfrm>
            <a:off x="127820" y="470610"/>
            <a:ext cx="12064180" cy="1150395"/>
          </a:xfrm>
        </p:spPr>
        <p:txBody>
          <a:bodyPr/>
          <a:lstStyle/>
          <a:p>
            <a:pPr algn="ctr"/>
            <a:r>
              <a:rPr lang="en-GB" sz="3800" dirty="0">
                <a:solidFill>
                  <a:schemeClr val="tx1"/>
                </a:solidFill>
              </a:rPr>
              <a:t>Sustainable Development and Responsibility</a:t>
            </a:r>
            <a:endParaRPr lang="en-ES" sz="3800" dirty="0"/>
          </a:p>
        </p:txBody>
      </p:sp>
      <p:pic>
        <p:nvPicPr>
          <p:cNvPr id="4" name="Picture 3" descr="A cartoon of a Sustainable Development and Responsibility Programme with a text We train experts who promote sustainable development.">
            <a:extLst>
              <a:ext uri="{FF2B5EF4-FFF2-40B4-BE49-F238E27FC236}">
                <a16:creationId xmlns:a16="http://schemas.microsoft.com/office/drawing/2014/main" id="{E0DC4473-0D35-4AAA-E926-CEA7C7B5CD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7191" y="1946853"/>
            <a:ext cx="2070591" cy="2658536"/>
          </a:xfrm>
          <a:prstGeom prst="rect">
            <a:avLst/>
          </a:prstGeom>
        </p:spPr>
      </p:pic>
      <p:pic>
        <p:nvPicPr>
          <p:cNvPr id="7" name="Picture 6" descr="A cartoon of a Sustainable Development and Responsibility Programme with a text Our higher education community is responsible and promotes sustainable development.">
            <a:extLst>
              <a:ext uri="{FF2B5EF4-FFF2-40B4-BE49-F238E27FC236}">
                <a16:creationId xmlns:a16="http://schemas.microsoft.com/office/drawing/2014/main" id="{907FBB4C-4927-B3CF-F4F1-87B6061BF9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83544" y="1621005"/>
            <a:ext cx="2592521" cy="2546798"/>
          </a:xfrm>
          <a:prstGeom prst="rect">
            <a:avLst/>
          </a:prstGeom>
        </p:spPr>
      </p:pic>
      <p:pic>
        <p:nvPicPr>
          <p:cNvPr id="9" name="Picture 8" descr="A cartoon of a Sustainable Development and Responsibility Programme with a text  Our RDI activities produce solutions to sustainability challenges.">
            <a:extLst>
              <a:ext uri="{FF2B5EF4-FFF2-40B4-BE49-F238E27FC236}">
                <a16:creationId xmlns:a16="http://schemas.microsoft.com/office/drawing/2014/main" id="{EE1F7D03-7082-1FF4-9AB6-FE934CF432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17061" y="2048972"/>
            <a:ext cx="2077748" cy="2546799"/>
          </a:xfrm>
          <a:prstGeom prst="rect">
            <a:avLst/>
          </a:prstGeom>
        </p:spPr>
      </p:pic>
      <p:pic>
        <p:nvPicPr>
          <p:cNvPr id="11" name="Picture 10" descr="A cartoon of a Sustainable Development and Responsibility Programme with a text We will be a carbon-neutral university by 2030.">
            <a:extLst>
              <a:ext uri="{FF2B5EF4-FFF2-40B4-BE49-F238E27FC236}">
                <a16:creationId xmlns:a16="http://schemas.microsoft.com/office/drawing/2014/main" id="{3B1107D0-4350-EA34-C46C-131EA445BF4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4340086"/>
            <a:ext cx="12192000" cy="2546798"/>
          </a:xfrm>
          <a:prstGeom prst="rect">
            <a:avLst/>
          </a:prstGeom>
        </p:spPr>
      </p:pic>
    </p:spTree>
    <p:extLst>
      <p:ext uri="{BB962C8B-B14F-4D97-AF65-F5344CB8AC3E}">
        <p14:creationId xmlns:p14="http://schemas.microsoft.com/office/powerpoint/2010/main" val="3204585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364"/>
        <p:cNvGrpSpPr/>
        <p:nvPr/>
      </p:nvGrpSpPr>
      <p:grpSpPr>
        <a:xfrm>
          <a:off x="0" y="0"/>
          <a:ext cx="0" cy="0"/>
          <a:chOff x="0" y="0"/>
          <a:chExt cx="0" cy="0"/>
        </a:xfrm>
      </p:grpSpPr>
      <p:sp>
        <p:nvSpPr>
          <p:cNvPr id="365" name="Google Shape;365;p10"/>
          <p:cNvSpPr txBox="1"/>
          <p:nvPr/>
        </p:nvSpPr>
        <p:spPr>
          <a:xfrm>
            <a:off x="1589228" y="1851106"/>
            <a:ext cx="4012580" cy="1473958"/>
          </a:xfrm>
          <a:prstGeom prst="rect">
            <a:avLst/>
          </a:prstGeom>
          <a:noFill/>
          <a:ln>
            <a:noFill/>
          </a:ln>
        </p:spPr>
        <p:txBody>
          <a:bodyPr spcFirstLastPara="1" wrap="square" lIns="91425" tIns="45700" rIns="91425" bIns="45700" anchor="t" anchorCtr="0">
            <a:noAutofit/>
          </a:bodyPr>
          <a:lstStyle/>
          <a:p>
            <a:pPr>
              <a:buClr>
                <a:schemeClr val="lt1"/>
              </a:buClr>
              <a:buSzPts val="2000"/>
            </a:pPr>
            <a:r>
              <a:rPr lang="fi-FI" sz="2000" dirty="0">
                <a:solidFill>
                  <a:schemeClr val="tx1"/>
                </a:solidFill>
              </a:rPr>
              <a:t>SAMK </a:t>
            </a:r>
            <a:r>
              <a:rPr lang="fi-FI" sz="2000" dirty="0" err="1">
                <a:solidFill>
                  <a:schemeClr val="tx1"/>
                </a:solidFill>
              </a:rPr>
              <a:t>has</a:t>
            </a:r>
            <a:r>
              <a:rPr lang="fi-FI" sz="2000" dirty="0">
                <a:solidFill>
                  <a:schemeClr val="tx1"/>
                </a:solidFill>
              </a:rPr>
              <a:t> </a:t>
            </a:r>
            <a:r>
              <a:rPr lang="fi-FI" sz="2000" dirty="0" err="1">
                <a:solidFill>
                  <a:schemeClr val="tx1"/>
                </a:solidFill>
              </a:rPr>
              <a:t>been</a:t>
            </a:r>
            <a:r>
              <a:rPr lang="fi-FI" sz="2000" dirty="0">
                <a:solidFill>
                  <a:schemeClr val="tx1"/>
                </a:solidFill>
              </a:rPr>
              <a:t> </a:t>
            </a:r>
            <a:r>
              <a:rPr lang="fi-FI" sz="2000" dirty="0" err="1">
                <a:solidFill>
                  <a:schemeClr val="tx1"/>
                </a:solidFill>
              </a:rPr>
              <a:t>rated</a:t>
            </a:r>
            <a:r>
              <a:rPr lang="fi-FI" sz="2000" dirty="0">
                <a:solidFill>
                  <a:schemeClr val="tx1"/>
                </a:solidFill>
              </a:rPr>
              <a:t> </a:t>
            </a:r>
            <a:r>
              <a:rPr lang="fi-FI" sz="2000" dirty="0" err="1">
                <a:solidFill>
                  <a:schemeClr val="tx1"/>
                </a:solidFill>
              </a:rPr>
              <a:t>among</a:t>
            </a:r>
            <a:r>
              <a:rPr lang="fi-FI" sz="2000" dirty="0">
                <a:solidFill>
                  <a:schemeClr val="tx1"/>
                </a:solidFill>
              </a:rPr>
              <a:t> </a:t>
            </a:r>
            <a:r>
              <a:rPr lang="fi-FI" sz="2000" dirty="0" err="1">
                <a:solidFill>
                  <a:schemeClr val="tx1"/>
                </a:solidFill>
              </a:rPr>
              <a:t>the</a:t>
            </a:r>
            <a:r>
              <a:rPr lang="fi-FI" sz="2000" dirty="0">
                <a:solidFill>
                  <a:schemeClr val="tx1"/>
                </a:solidFill>
              </a:rPr>
              <a:t> </a:t>
            </a:r>
            <a:r>
              <a:rPr lang="fi-FI" sz="2000" dirty="0" err="1">
                <a:solidFill>
                  <a:schemeClr val="tx1"/>
                </a:solidFill>
              </a:rPr>
              <a:t>highest</a:t>
            </a:r>
            <a:r>
              <a:rPr lang="fi-FI" sz="2000" dirty="0">
                <a:solidFill>
                  <a:schemeClr val="tx1"/>
                </a:solidFill>
              </a:rPr>
              <a:t> </a:t>
            </a:r>
            <a:r>
              <a:rPr lang="fi-FI" sz="2000" dirty="0" err="1">
                <a:solidFill>
                  <a:schemeClr val="tx1"/>
                </a:solidFill>
              </a:rPr>
              <a:t>quality</a:t>
            </a:r>
            <a:r>
              <a:rPr lang="fi-FI" sz="2000" dirty="0">
                <a:solidFill>
                  <a:schemeClr val="tx1"/>
                </a:solidFill>
              </a:rPr>
              <a:t> </a:t>
            </a:r>
            <a:r>
              <a:rPr lang="fi-FI" sz="2000" dirty="0" err="1">
                <a:solidFill>
                  <a:schemeClr val="tx1"/>
                </a:solidFill>
              </a:rPr>
              <a:t>universities</a:t>
            </a:r>
            <a:r>
              <a:rPr lang="fi-FI" sz="2000" dirty="0">
                <a:solidFill>
                  <a:schemeClr val="tx1"/>
                </a:solidFill>
              </a:rPr>
              <a:t> of </a:t>
            </a:r>
            <a:r>
              <a:rPr lang="fi-FI" sz="2000" dirty="0" err="1">
                <a:solidFill>
                  <a:schemeClr val="tx1"/>
                </a:solidFill>
              </a:rPr>
              <a:t>applied</a:t>
            </a:r>
            <a:r>
              <a:rPr lang="fi-FI" sz="2000" dirty="0">
                <a:solidFill>
                  <a:schemeClr val="tx1"/>
                </a:solidFill>
              </a:rPr>
              <a:t> </a:t>
            </a:r>
            <a:r>
              <a:rPr lang="fi-FI" sz="2000" dirty="0" err="1">
                <a:solidFill>
                  <a:schemeClr val="tx1"/>
                </a:solidFill>
              </a:rPr>
              <a:t>sciences</a:t>
            </a:r>
            <a:r>
              <a:rPr lang="fi-FI" sz="2000" dirty="0">
                <a:solidFill>
                  <a:schemeClr val="tx1"/>
                </a:solidFill>
              </a:rPr>
              <a:t> (OKM AVOP).</a:t>
            </a:r>
            <a:endParaRPr dirty="0">
              <a:solidFill>
                <a:schemeClr val="tx1"/>
              </a:solidFill>
            </a:endParaRPr>
          </a:p>
        </p:txBody>
      </p:sp>
      <p:sp>
        <p:nvSpPr>
          <p:cNvPr id="366" name="Google Shape;366;p10"/>
          <p:cNvSpPr txBox="1"/>
          <p:nvPr/>
        </p:nvSpPr>
        <p:spPr>
          <a:xfrm>
            <a:off x="7118276" y="1884378"/>
            <a:ext cx="4390086" cy="45719"/>
          </a:xfrm>
          <a:prstGeom prst="rect">
            <a:avLst/>
          </a:prstGeom>
          <a:noFill/>
          <a:ln>
            <a:noFill/>
          </a:ln>
        </p:spPr>
        <p:txBody>
          <a:bodyPr spcFirstLastPara="1" wrap="square" lIns="91425" tIns="45700" rIns="91425" bIns="45700" anchor="t" anchorCtr="0">
            <a:noAutofit/>
          </a:bodyPr>
          <a:lstStyle/>
          <a:p>
            <a:r>
              <a:rPr lang="fi-FI" sz="2000" dirty="0">
                <a:solidFill>
                  <a:schemeClr val="tx1"/>
                </a:solidFill>
              </a:rPr>
              <a:t>SAMK </a:t>
            </a:r>
            <a:r>
              <a:rPr lang="fi-FI" sz="2000" dirty="0" err="1">
                <a:solidFill>
                  <a:schemeClr val="tx1"/>
                </a:solidFill>
              </a:rPr>
              <a:t>graduates</a:t>
            </a:r>
            <a:r>
              <a:rPr lang="fi-FI" sz="2000" dirty="0">
                <a:solidFill>
                  <a:schemeClr val="tx1"/>
                </a:solidFill>
              </a:rPr>
              <a:t> </a:t>
            </a:r>
            <a:r>
              <a:rPr lang="fi-FI" sz="2000" dirty="0" err="1">
                <a:solidFill>
                  <a:schemeClr val="tx1"/>
                </a:solidFill>
              </a:rPr>
              <a:t>are</a:t>
            </a:r>
            <a:r>
              <a:rPr lang="fi-FI" sz="2000" dirty="0">
                <a:solidFill>
                  <a:schemeClr val="tx1"/>
                </a:solidFill>
              </a:rPr>
              <a:t> </a:t>
            </a:r>
            <a:r>
              <a:rPr lang="fi-FI" sz="2000" dirty="0" err="1">
                <a:solidFill>
                  <a:schemeClr val="tx1"/>
                </a:solidFill>
              </a:rPr>
              <a:t>among</a:t>
            </a:r>
            <a:r>
              <a:rPr lang="fi-FI" sz="2000" dirty="0">
                <a:solidFill>
                  <a:schemeClr val="tx1"/>
                </a:solidFill>
              </a:rPr>
              <a:t> </a:t>
            </a:r>
            <a:r>
              <a:rPr lang="fi-FI" sz="2000" dirty="0" err="1">
                <a:solidFill>
                  <a:schemeClr val="tx1"/>
                </a:solidFill>
              </a:rPr>
              <a:t>the</a:t>
            </a:r>
            <a:r>
              <a:rPr lang="fi-FI" sz="2000" dirty="0">
                <a:solidFill>
                  <a:schemeClr val="tx1"/>
                </a:solidFill>
              </a:rPr>
              <a:t> </a:t>
            </a:r>
            <a:r>
              <a:rPr lang="fi-FI" sz="2000" dirty="0" err="1">
                <a:solidFill>
                  <a:schemeClr val="tx1"/>
                </a:solidFill>
              </a:rPr>
              <a:t>best</a:t>
            </a:r>
            <a:r>
              <a:rPr lang="fi-FI" sz="2000" dirty="0">
                <a:solidFill>
                  <a:schemeClr val="tx1"/>
                </a:solidFill>
              </a:rPr>
              <a:t> </a:t>
            </a:r>
            <a:r>
              <a:rPr lang="fi-FI" sz="2000" dirty="0" err="1">
                <a:solidFill>
                  <a:schemeClr val="tx1"/>
                </a:solidFill>
              </a:rPr>
              <a:t>employed</a:t>
            </a:r>
            <a:r>
              <a:rPr lang="fi-FI" sz="2000" dirty="0">
                <a:solidFill>
                  <a:schemeClr val="tx1"/>
                </a:solidFill>
              </a:rPr>
              <a:t> of </a:t>
            </a:r>
            <a:r>
              <a:rPr lang="fi-FI" sz="2000" dirty="0" err="1">
                <a:solidFill>
                  <a:schemeClr val="tx1"/>
                </a:solidFill>
              </a:rPr>
              <a:t>all</a:t>
            </a:r>
            <a:r>
              <a:rPr lang="fi-FI" sz="2000" dirty="0">
                <a:solidFill>
                  <a:schemeClr val="tx1"/>
                </a:solidFill>
              </a:rPr>
              <a:t> </a:t>
            </a:r>
            <a:r>
              <a:rPr lang="fi-FI" sz="2000" dirty="0" err="1">
                <a:solidFill>
                  <a:schemeClr val="tx1"/>
                </a:solidFill>
              </a:rPr>
              <a:t>universities</a:t>
            </a:r>
            <a:r>
              <a:rPr lang="fi-FI" sz="2000" dirty="0">
                <a:solidFill>
                  <a:schemeClr val="tx1"/>
                </a:solidFill>
              </a:rPr>
              <a:t> of </a:t>
            </a:r>
            <a:r>
              <a:rPr lang="fi-FI" sz="2000" dirty="0" err="1">
                <a:solidFill>
                  <a:schemeClr val="tx1"/>
                </a:solidFill>
              </a:rPr>
              <a:t>applied</a:t>
            </a:r>
            <a:r>
              <a:rPr lang="fi-FI" sz="2000" dirty="0">
                <a:solidFill>
                  <a:schemeClr val="tx1"/>
                </a:solidFill>
              </a:rPr>
              <a:t> </a:t>
            </a:r>
            <a:r>
              <a:rPr lang="fi-FI" sz="2000" dirty="0" err="1">
                <a:solidFill>
                  <a:schemeClr val="tx1"/>
                </a:solidFill>
              </a:rPr>
              <a:t>sciences</a:t>
            </a:r>
            <a:r>
              <a:rPr lang="fi-FI" sz="2000" dirty="0">
                <a:solidFill>
                  <a:schemeClr val="tx1"/>
                </a:solidFill>
              </a:rPr>
              <a:t> outside </a:t>
            </a:r>
            <a:r>
              <a:rPr lang="fi-FI" sz="2000" dirty="0" err="1">
                <a:solidFill>
                  <a:schemeClr val="tx1"/>
                </a:solidFill>
              </a:rPr>
              <a:t>the</a:t>
            </a:r>
            <a:r>
              <a:rPr lang="fi-FI" sz="2000" dirty="0">
                <a:solidFill>
                  <a:schemeClr val="tx1"/>
                </a:solidFill>
              </a:rPr>
              <a:t> Helsinki Metropolitan Area (</a:t>
            </a:r>
            <a:r>
              <a:rPr lang="fi-FI" sz="2000" dirty="0" err="1">
                <a:solidFill>
                  <a:schemeClr val="tx1"/>
                </a:solidFill>
              </a:rPr>
              <a:t>Statistics</a:t>
            </a:r>
            <a:r>
              <a:rPr lang="fi-FI" sz="2000" dirty="0">
                <a:solidFill>
                  <a:schemeClr val="tx1"/>
                </a:solidFill>
              </a:rPr>
              <a:t> Finland, </a:t>
            </a:r>
            <a:r>
              <a:rPr lang="fi-FI" sz="2000" dirty="0" err="1">
                <a:solidFill>
                  <a:schemeClr val="tx1"/>
                </a:solidFill>
              </a:rPr>
              <a:t>ten-year</a:t>
            </a:r>
            <a:r>
              <a:rPr lang="fi-FI" sz="2000" dirty="0">
                <a:solidFill>
                  <a:schemeClr val="tx1"/>
                </a:solidFill>
              </a:rPr>
              <a:t> </a:t>
            </a:r>
            <a:r>
              <a:rPr lang="fi-FI" sz="2000" dirty="0" err="1">
                <a:solidFill>
                  <a:schemeClr val="tx1"/>
                </a:solidFill>
              </a:rPr>
              <a:t>statistical</a:t>
            </a:r>
            <a:r>
              <a:rPr lang="fi-FI" sz="2000" dirty="0">
                <a:solidFill>
                  <a:schemeClr val="tx1"/>
                </a:solidFill>
              </a:rPr>
              <a:t> </a:t>
            </a:r>
            <a:r>
              <a:rPr lang="fi-FI" sz="2000" dirty="0" err="1">
                <a:solidFill>
                  <a:schemeClr val="tx1"/>
                </a:solidFill>
              </a:rPr>
              <a:t>average</a:t>
            </a:r>
            <a:r>
              <a:rPr lang="fi-FI" sz="2000" dirty="0">
                <a:solidFill>
                  <a:schemeClr val="tx1"/>
                </a:solidFill>
              </a:rPr>
              <a:t>)</a:t>
            </a:r>
            <a:endParaRPr lang="fi-FI" dirty="0">
              <a:solidFill>
                <a:schemeClr val="tx1"/>
              </a:solidFill>
            </a:endParaRPr>
          </a:p>
        </p:txBody>
      </p:sp>
      <p:sp>
        <p:nvSpPr>
          <p:cNvPr id="367" name="Google Shape;367;p10"/>
          <p:cNvSpPr txBox="1"/>
          <p:nvPr/>
        </p:nvSpPr>
        <p:spPr>
          <a:xfrm>
            <a:off x="7118276" y="4431256"/>
            <a:ext cx="3577894" cy="171017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fi-FI" sz="2000" b="0" dirty="0">
                <a:solidFill>
                  <a:schemeClr val="tx1"/>
                </a:solidFill>
                <a:latin typeface="Arial"/>
                <a:ea typeface="Arial"/>
                <a:cs typeface="Arial"/>
                <a:sym typeface="Arial"/>
              </a:rPr>
              <a:t>More </a:t>
            </a:r>
            <a:r>
              <a:rPr lang="fi-FI" sz="2000" b="0" dirty="0" err="1">
                <a:solidFill>
                  <a:schemeClr val="tx1"/>
                </a:solidFill>
                <a:latin typeface="Arial"/>
                <a:ea typeface="Arial"/>
                <a:cs typeface="Arial"/>
                <a:sym typeface="Arial"/>
              </a:rPr>
              <a:t>than</a:t>
            </a:r>
            <a:r>
              <a:rPr lang="fi-FI" sz="2000" b="0" dirty="0">
                <a:solidFill>
                  <a:schemeClr val="tx1"/>
                </a:solidFill>
                <a:latin typeface="Arial"/>
                <a:ea typeface="Arial"/>
                <a:cs typeface="Arial"/>
                <a:sym typeface="Arial"/>
              </a:rPr>
              <a:t> 95% of </a:t>
            </a:r>
            <a:r>
              <a:rPr lang="fi-FI" sz="2000" b="0" dirty="0" err="1">
                <a:solidFill>
                  <a:schemeClr val="tx1"/>
                </a:solidFill>
                <a:latin typeface="Arial"/>
                <a:ea typeface="Arial"/>
                <a:cs typeface="Arial"/>
                <a:sym typeface="Arial"/>
              </a:rPr>
              <a:t>employers</a:t>
            </a:r>
            <a:r>
              <a:rPr lang="fi-FI" sz="2000" b="0" dirty="0">
                <a:solidFill>
                  <a:schemeClr val="tx1"/>
                </a:solidFill>
                <a:latin typeface="Arial"/>
                <a:ea typeface="Arial"/>
                <a:cs typeface="Arial"/>
                <a:sym typeface="Arial"/>
              </a:rPr>
              <a:t> </a:t>
            </a:r>
            <a:r>
              <a:rPr lang="fi-FI" sz="2000" b="0" dirty="0" err="1">
                <a:solidFill>
                  <a:schemeClr val="tx1"/>
                </a:solidFill>
                <a:latin typeface="Arial"/>
                <a:ea typeface="Arial"/>
                <a:cs typeface="Arial"/>
                <a:sym typeface="Arial"/>
              </a:rPr>
              <a:t>satisfied</a:t>
            </a:r>
            <a:r>
              <a:rPr lang="fi-FI" sz="2000" b="0" dirty="0">
                <a:solidFill>
                  <a:schemeClr val="tx1"/>
                </a:solidFill>
                <a:latin typeface="Arial"/>
                <a:ea typeface="Arial"/>
                <a:cs typeface="Arial"/>
                <a:sym typeface="Arial"/>
              </a:rPr>
              <a:t> </a:t>
            </a:r>
            <a:r>
              <a:rPr lang="fi-FI" sz="2000" b="0" dirty="0" err="1">
                <a:solidFill>
                  <a:schemeClr val="tx1"/>
                </a:solidFill>
                <a:latin typeface="Arial"/>
                <a:ea typeface="Arial"/>
                <a:cs typeface="Arial"/>
                <a:sym typeface="Arial"/>
              </a:rPr>
              <a:t>with</a:t>
            </a:r>
            <a:r>
              <a:rPr lang="fi-FI" sz="2000" b="0" dirty="0">
                <a:solidFill>
                  <a:schemeClr val="tx1"/>
                </a:solidFill>
                <a:latin typeface="Arial"/>
                <a:ea typeface="Arial"/>
                <a:cs typeface="Arial"/>
                <a:sym typeface="Arial"/>
              </a:rPr>
              <a:t> </a:t>
            </a:r>
            <a:r>
              <a:rPr lang="fi-FI" sz="2000" b="0" dirty="0" err="1">
                <a:solidFill>
                  <a:schemeClr val="tx1"/>
                </a:solidFill>
                <a:latin typeface="Arial"/>
                <a:ea typeface="Arial"/>
                <a:cs typeface="Arial"/>
                <a:sym typeface="Arial"/>
              </a:rPr>
              <a:t>the</a:t>
            </a:r>
            <a:r>
              <a:rPr lang="fi-FI" sz="2000" b="0" dirty="0">
                <a:solidFill>
                  <a:schemeClr val="tx1"/>
                </a:solidFill>
                <a:latin typeface="Arial"/>
                <a:ea typeface="Arial"/>
                <a:cs typeface="Arial"/>
                <a:sym typeface="Arial"/>
              </a:rPr>
              <a:t> </a:t>
            </a:r>
            <a:r>
              <a:rPr lang="fi-FI" sz="2000" b="0" dirty="0" err="1">
                <a:solidFill>
                  <a:schemeClr val="tx1"/>
                </a:solidFill>
                <a:latin typeface="Arial"/>
                <a:ea typeface="Arial"/>
                <a:cs typeface="Arial"/>
                <a:sym typeface="Arial"/>
              </a:rPr>
              <a:t>competence</a:t>
            </a:r>
            <a:r>
              <a:rPr lang="fi-FI" sz="2000" b="0" dirty="0">
                <a:solidFill>
                  <a:schemeClr val="tx1"/>
                </a:solidFill>
                <a:latin typeface="Arial"/>
                <a:ea typeface="Arial"/>
                <a:cs typeface="Arial"/>
                <a:sym typeface="Arial"/>
              </a:rPr>
              <a:t> of </a:t>
            </a:r>
            <a:r>
              <a:rPr lang="fi-FI" sz="2000" b="0" dirty="0" err="1">
                <a:solidFill>
                  <a:schemeClr val="tx1"/>
                </a:solidFill>
                <a:latin typeface="Arial"/>
                <a:ea typeface="Arial"/>
                <a:cs typeface="Arial"/>
                <a:sym typeface="Arial"/>
              </a:rPr>
              <a:t>the</a:t>
            </a:r>
            <a:r>
              <a:rPr lang="fi-FI" sz="2000" b="0" dirty="0">
                <a:solidFill>
                  <a:schemeClr val="tx1"/>
                </a:solidFill>
                <a:latin typeface="Arial"/>
                <a:ea typeface="Arial"/>
                <a:cs typeface="Arial"/>
                <a:sym typeface="Arial"/>
              </a:rPr>
              <a:t> </a:t>
            </a:r>
            <a:r>
              <a:rPr lang="fi-FI" sz="2000" b="0" dirty="0" err="1">
                <a:solidFill>
                  <a:schemeClr val="tx1"/>
                </a:solidFill>
                <a:latin typeface="Arial"/>
                <a:ea typeface="Arial"/>
                <a:cs typeface="Arial"/>
                <a:sym typeface="Arial"/>
              </a:rPr>
              <a:t>graduated</a:t>
            </a:r>
            <a:r>
              <a:rPr lang="fi-FI" sz="2000" b="0" dirty="0">
                <a:solidFill>
                  <a:schemeClr val="tx1"/>
                </a:solidFill>
                <a:latin typeface="Arial"/>
                <a:ea typeface="Arial"/>
                <a:cs typeface="Arial"/>
                <a:sym typeface="Arial"/>
              </a:rPr>
              <a:t> (SAMK)</a:t>
            </a:r>
            <a:endParaRPr dirty="0">
              <a:solidFill>
                <a:schemeClr val="tx1"/>
              </a:solidFill>
            </a:endParaRPr>
          </a:p>
        </p:txBody>
      </p:sp>
      <p:sp>
        <p:nvSpPr>
          <p:cNvPr id="368" name="Google Shape;368;p10"/>
          <p:cNvSpPr txBox="1">
            <a:spLocks noGrp="1"/>
          </p:cNvSpPr>
          <p:nvPr>
            <p:ph type="title"/>
          </p:nvPr>
        </p:nvSpPr>
        <p:spPr>
          <a:xfrm>
            <a:off x="1564482" y="1020546"/>
            <a:ext cx="4600892" cy="95123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Arial"/>
              <a:buNone/>
            </a:pPr>
            <a:r>
              <a:rPr lang="en-US" sz="2400" b="1" i="0" u="none" strike="noStrike" dirty="0">
                <a:solidFill>
                  <a:srgbClr val="000000"/>
                </a:solidFill>
                <a:effectLst/>
                <a:latin typeface="+mj-lt"/>
              </a:rPr>
              <a:t>High quality teaching</a:t>
            </a:r>
            <a:endParaRPr sz="2400" dirty="0">
              <a:latin typeface="+mj-lt"/>
            </a:endParaRPr>
          </a:p>
        </p:txBody>
      </p:sp>
      <p:sp>
        <p:nvSpPr>
          <p:cNvPr id="369" name="Google Shape;369;p10"/>
          <p:cNvSpPr txBox="1"/>
          <p:nvPr/>
        </p:nvSpPr>
        <p:spPr>
          <a:xfrm>
            <a:off x="1589228" y="4276534"/>
            <a:ext cx="4328420" cy="1519677"/>
          </a:xfrm>
          <a:prstGeom prst="rect">
            <a:avLst/>
          </a:prstGeom>
          <a:noFill/>
          <a:ln>
            <a:noFill/>
          </a:ln>
        </p:spPr>
        <p:txBody>
          <a:bodyPr spcFirstLastPara="1" wrap="square" lIns="91425" tIns="45700" rIns="91425" bIns="45700" anchor="t" anchorCtr="0">
            <a:noAutofit/>
          </a:bodyPr>
          <a:lstStyle/>
          <a:p>
            <a:pPr>
              <a:buClr>
                <a:schemeClr val="lt1"/>
              </a:buClr>
              <a:buSzPts val="2000"/>
            </a:pPr>
            <a:r>
              <a:rPr lang="fi-FI" sz="2000" b="0" dirty="0" err="1">
                <a:solidFill>
                  <a:schemeClr val="tx1"/>
                </a:solidFill>
                <a:latin typeface="Arial"/>
                <a:ea typeface="Arial"/>
                <a:cs typeface="Arial"/>
                <a:sym typeface="Arial"/>
              </a:rPr>
              <a:t>Entrepreneurs</a:t>
            </a:r>
            <a:r>
              <a:rPr lang="fi-FI" sz="2000" b="0" dirty="0">
                <a:solidFill>
                  <a:schemeClr val="tx1"/>
                </a:solidFill>
                <a:latin typeface="Arial"/>
                <a:ea typeface="Arial"/>
                <a:cs typeface="Arial"/>
                <a:sym typeface="Arial"/>
              </a:rPr>
              <a:t> in Satakunta </a:t>
            </a:r>
            <a:r>
              <a:rPr lang="fi-FI" sz="2000" b="0" dirty="0" err="1">
                <a:solidFill>
                  <a:schemeClr val="tx1"/>
                </a:solidFill>
                <a:latin typeface="Arial"/>
                <a:ea typeface="Arial"/>
                <a:cs typeface="Arial"/>
                <a:sym typeface="Arial"/>
              </a:rPr>
              <a:t>region</a:t>
            </a:r>
            <a:r>
              <a:rPr lang="fi-FI" sz="2000" b="0" dirty="0">
                <a:solidFill>
                  <a:schemeClr val="tx1"/>
                </a:solidFill>
                <a:latin typeface="Arial"/>
                <a:ea typeface="Arial"/>
                <a:cs typeface="Arial"/>
                <a:sym typeface="Arial"/>
              </a:rPr>
              <a:t> </a:t>
            </a:r>
            <a:r>
              <a:rPr lang="fi-FI" sz="2000" b="0" dirty="0" err="1">
                <a:solidFill>
                  <a:schemeClr val="tx1"/>
                </a:solidFill>
                <a:latin typeface="Arial"/>
                <a:ea typeface="Arial"/>
                <a:cs typeface="Arial"/>
                <a:sym typeface="Arial"/>
              </a:rPr>
              <a:t>have</a:t>
            </a:r>
            <a:r>
              <a:rPr lang="fi-FI" sz="2000" b="0" dirty="0">
                <a:solidFill>
                  <a:schemeClr val="tx1"/>
                </a:solidFill>
                <a:latin typeface="Arial"/>
                <a:ea typeface="Arial"/>
                <a:cs typeface="Arial"/>
                <a:sym typeface="Arial"/>
              </a:rPr>
              <a:t> </a:t>
            </a:r>
            <a:r>
              <a:rPr lang="fi-FI" sz="2000" b="0" dirty="0" err="1">
                <a:solidFill>
                  <a:schemeClr val="tx1"/>
                </a:solidFill>
                <a:latin typeface="Arial"/>
                <a:ea typeface="Arial"/>
                <a:cs typeface="Arial"/>
                <a:sym typeface="Arial"/>
              </a:rPr>
              <a:t>the</a:t>
            </a:r>
            <a:r>
              <a:rPr lang="fi-FI" sz="2000" b="0" dirty="0">
                <a:solidFill>
                  <a:schemeClr val="tx1"/>
                </a:solidFill>
                <a:latin typeface="Arial"/>
                <a:ea typeface="Arial"/>
                <a:cs typeface="Arial"/>
                <a:sym typeface="Arial"/>
              </a:rPr>
              <a:t> </a:t>
            </a:r>
            <a:r>
              <a:rPr lang="fi-FI" sz="2000" b="0" dirty="0" err="1">
                <a:solidFill>
                  <a:schemeClr val="tx1"/>
                </a:solidFill>
                <a:latin typeface="Arial"/>
                <a:ea typeface="Arial"/>
                <a:cs typeface="Arial"/>
                <a:sym typeface="Arial"/>
              </a:rPr>
              <a:t>most</a:t>
            </a:r>
            <a:r>
              <a:rPr lang="fi-FI" sz="2000" b="0" dirty="0">
                <a:solidFill>
                  <a:schemeClr val="tx1"/>
                </a:solidFill>
                <a:latin typeface="Arial"/>
                <a:ea typeface="Arial"/>
                <a:cs typeface="Arial"/>
                <a:sym typeface="Arial"/>
              </a:rPr>
              <a:t> </a:t>
            </a:r>
            <a:r>
              <a:rPr lang="fi-FI" sz="2000" b="0" dirty="0" err="1">
                <a:solidFill>
                  <a:schemeClr val="tx1"/>
                </a:solidFill>
                <a:latin typeface="Arial"/>
                <a:ea typeface="Arial"/>
                <a:cs typeface="Arial"/>
                <a:sym typeface="Arial"/>
              </a:rPr>
              <a:t>experience</a:t>
            </a:r>
            <a:r>
              <a:rPr lang="fi-FI" sz="2000" b="0" dirty="0">
                <a:solidFill>
                  <a:schemeClr val="tx1"/>
                </a:solidFill>
                <a:latin typeface="Arial"/>
                <a:ea typeface="Arial"/>
                <a:cs typeface="Arial"/>
                <a:sym typeface="Arial"/>
              </a:rPr>
              <a:t> in </a:t>
            </a:r>
            <a:r>
              <a:rPr lang="fi-FI" sz="2000" b="0" dirty="0" err="1">
                <a:solidFill>
                  <a:schemeClr val="tx1"/>
                </a:solidFill>
                <a:latin typeface="Arial"/>
                <a:ea typeface="Arial"/>
                <a:cs typeface="Arial"/>
                <a:sym typeface="Arial"/>
              </a:rPr>
              <a:t>cooperating</a:t>
            </a:r>
            <a:r>
              <a:rPr lang="fi-FI" sz="2000" b="0" dirty="0">
                <a:solidFill>
                  <a:schemeClr val="tx1"/>
                </a:solidFill>
                <a:latin typeface="Arial"/>
                <a:ea typeface="Arial"/>
                <a:cs typeface="Arial"/>
                <a:sym typeface="Arial"/>
              </a:rPr>
              <a:t> </a:t>
            </a:r>
            <a:r>
              <a:rPr lang="fi-FI" sz="2000" b="0" dirty="0" err="1">
                <a:solidFill>
                  <a:schemeClr val="tx1"/>
                </a:solidFill>
                <a:latin typeface="Arial"/>
                <a:ea typeface="Arial"/>
                <a:cs typeface="Arial"/>
                <a:sym typeface="Arial"/>
              </a:rPr>
              <a:t>with</a:t>
            </a:r>
            <a:r>
              <a:rPr lang="fi-FI" sz="2000" b="0" dirty="0">
                <a:solidFill>
                  <a:schemeClr val="tx1"/>
                </a:solidFill>
                <a:latin typeface="Arial"/>
                <a:ea typeface="Arial"/>
                <a:cs typeface="Arial"/>
                <a:sym typeface="Arial"/>
              </a:rPr>
              <a:t> </a:t>
            </a:r>
            <a:r>
              <a:rPr lang="fi-FI" sz="2000" b="0" dirty="0" err="1">
                <a:solidFill>
                  <a:schemeClr val="tx1"/>
                </a:solidFill>
                <a:latin typeface="Arial"/>
                <a:ea typeface="Arial"/>
                <a:cs typeface="Arial"/>
                <a:sym typeface="Arial"/>
              </a:rPr>
              <a:t>students</a:t>
            </a:r>
            <a:r>
              <a:rPr lang="fi-FI" sz="2000" b="0" dirty="0">
                <a:solidFill>
                  <a:schemeClr val="tx1"/>
                </a:solidFill>
                <a:latin typeface="Arial"/>
                <a:ea typeface="Arial"/>
                <a:cs typeface="Arial"/>
                <a:sym typeface="Arial"/>
              </a:rPr>
              <a:t> and </a:t>
            </a:r>
            <a:r>
              <a:rPr lang="fi-FI" sz="2000" b="0" dirty="0" err="1">
                <a:solidFill>
                  <a:schemeClr val="tx1"/>
                </a:solidFill>
                <a:latin typeface="Arial"/>
                <a:ea typeface="Arial"/>
                <a:cs typeface="Arial"/>
                <a:sym typeface="Arial"/>
              </a:rPr>
              <a:t>see</a:t>
            </a:r>
            <a:r>
              <a:rPr lang="fi-FI" sz="2000" b="0" dirty="0">
                <a:solidFill>
                  <a:schemeClr val="tx1"/>
                </a:solidFill>
                <a:latin typeface="Arial"/>
                <a:ea typeface="Arial"/>
                <a:cs typeface="Arial"/>
                <a:sym typeface="Arial"/>
              </a:rPr>
              <a:t> SAMK as an </a:t>
            </a:r>
            <a:r>
              <a:rPr lang="fi-FI" sz="2000" b="0" dirty="0" err="1">
                <a:solidFill>
                  <a:schemeClr val="tx1"/>
                </a:solidFill>
                <a:latin typeface="Arial"/>
                <a:ea typeface="Arial"/>
                <a:cs typeface="Arial"/>
                <a:sym typeface="Arial"/>
              </a:rPr>
              <a:t>asset</a:t>
            </a:r>
            <a:r>
              <a:rPr lang="fi-FI" sz="2000" b="0" dirty="0">
                <a:solidFill>
                  <a:schemeClr val="tx1"/>
                </a:solidFill>
                <a:latin typeface="Arial"/>
                <a:ea typeface="Arial"/>
                <a:cs typeface="Arial"/>
                <a:sym typeface="Arial"/>
              </a:rPr>
              <a:t> to </a:t>
            </a:r>
            <a:r>
              <a:rPr lang="fi-FI" sz="2000" b="0" dirty="0" err="1">
                <a:solidFill>
                  <a:schemeClr val="tx1"/>
                </a:solidFill>
                <a:latin typeface="Arial"/>
                <a:ea typeface="Arial"/>
                <a:cs typeface="Arial"/>
                <a:sym typeface="Arial"/>
              </a:rPr>
              <a:t>raise</a:t>
            </a:r>
            <a:r>
              <a:rPr lang="fi-FI" sz="2000" b="0" dirty="0">
                <a:solidFill>
                  <a:schemeClr val="tx1"/>
                </a:solidFill>
                <a:latin typeface="Arial"/>
                <a:ea typeface="Arial"/>
                <a:cs typeface="Arial"/>
                <a:sym typeface="Arial"/>
              </a:rPr>
              <a:t> </a:t>
            </a:r>
            <a:r>
              <a:rPr lang="fi-FI" sz="2000" b="0" dirty="0" err="1">
                <a:solidFill>
                  <a:schemeClr val="tx1"/>
                </a:solidFill>
                <a:latin typeface="Arial"/>
                <a:ea typeface="Arial"/>
                <a:cs typeface="Arial"/>
                <a:sym typeface="Arial"/>
              </a:rPr>
              <a:t>attraction</a:t>
            </a:r>
            <a:r>
              <a:rPr lang="fi-FI" sz="2000" b="0" dirty="0">
                <a:solidFill>
                  <a:schemeClr val="tx1"/>
                </a:solidFill>
                <a:latin typeface="Arial"/>
                <a:ea typeface="Arial"/>
                <a:cs typeface="Arial"/>
                <a:sym typeface="Arial"/>
              </a:rPr>
              <a:t> to </a:t>
            </a:r>
            <a:r>
              <a:rPr lang="fi-FI" sz="2000" b="0" dirty="0" err="1">
                <a:solidFill>
                  <a:schemeClr val="tx1"/>
                </a:solidFill>
                <a:latin typeface="Arial"/>
                <a:ea typeface="Arial"/>
                <a:cs typeface="Arial"/>
                <a:sym typeface="Arial"/>
              </a:rPr>
              <a:t>the</a:t>
            </a:r>
            <a:r>
              <a:rPr lang="fi-FI" sz="2000" b="0" dirty="0">
                <a:solidFill>
                  <a:schemeClr val="tx1"/>
                </a:solidFill>
                <a:latin typeface="Arial"/>
                <a:ea typeface="Arial"/>
                <a:cs typeface="Arial"/>
                <a:sym typeface="Arial"/>
              </a:rPr>
              <a:t> </a:t>
            </a:r>
            <a:r>
              <a:rPr lang="fi-FI" sz="2000" b="0" dirty="0" err="1">
                <a:solidFill>
                  <a:schemeClr val="tx1"/>
                </a:solidFill>
                <a:latin typeface="Arial"/>
                <a:ea typeface="Arial"/>
                <a:cs typeface="Arial"/>
                <a:sym typeface="Arial"/>
              </a:rPr>
              <a:t>region</a:t>
            </a:r>
            <a:r>
              <a:rPr lang="fi-FI" sz="2000" b="0" dirty="0">
                <a:solidFill>
                  <a:schemeClr val="tx1"/>
                </a:solidFill>
                <a:latin typeface="Arial"/>
                <a:ea typeface="Arial"/>
                <a:cs typeface="Arial"/>
                <a:sym typeface="Arial"/>
              </a:rPr>
              <a:t> (Federation of </a:t>
            </a:r>
            <a:r>
              <a:rPr lang="fi-FI" sz="2000" b="0" dirty="0" err="1">
                <a:solidFill>
                  <a:schemeClr val="tx1"/>
                </a:solidFill>
                <a:latin typeface="Arial"/>
                <a:ea typeface="Arial"/>
                <a:cs typeface="Arial"/>
                <a:sym typeface="Arial"/>
              </a:rPr>
              <a:t>Finnish</a:t>
            </a:r>
            <a:r>
              <a:rPr lang="fi-FI" sz="2000" b="0" dirty="0">
                <a:solidFill>
                  <a:schemeClr val="tx1"/>
                </a:solidFill>
                <a:latin typeface="Arial"/>
                <a:ea typeface="Arial"/>
                <a:cs typeface="Arial"/>
                <a:sym typeface="Arial"/>
              </a:rPr>
              <a:t> Enterprises</a:t>
            </a:r>
            <a:r>
              <a:rPr lang="fi-FI" sz="2000" dirty="0">
                <a:solidFill>
                  <a:schemeClr val="tx1"/>
                </a:solidFill>
              </a:rPr>
              <a:t>) </a:t>
            </a:r>
            <a:endParaRPr dirty="0">
              <a:solidFill>
                <a:schemeClr val="tx1"/>
              </a:solidFill>
            </a:endParaRPr>
          </a:p>
        </p:txBody>
      </p:sp>
      <p:sp>
        <p:nvSpPr>
          <p:cNvPr id="370" name="Google Shape;370;p10"/>
          <p:cNvSpPr txBox="1"/>
          <p:nvPr/>
        </p:nvSpPr>
        <p:spPr>
          <a:xfrm>
            <a:off x="7118276" y="769838"/>
            <a:ext cx="4012580" cy="1473956"/>
          </a:xfrm>
          <a:prstGeom prst="rect">
            <a:avLst/>
          </a:prstGeom>
          <a:noFill/>
          <a:ln>
            <a:noFill/>
          </a:ln>
        </p:spPr>
        <p:txBody>
          <a:bodyPr spcFirstLastPara="1" wrap="square" lIns="91425" tIns="45700" rIns="91425" bIns="45700" anchor="ctr" anchorCtr="0">
            <a:noAutofit/>
          </a:bodyPr>
          <a:lstStyle/>
          <a:p>
            <a:pPr>
              <a:buClr>
                <a:schemeClr val="lt1"/>
              </a:buClr>
              <a:buSzPts val="2400"/>
            </a:pPr>
            <a:r>
              <a:rPr lang="fi-FI" sz="2400" b="1" dirty="0" err="1">
                <a:solidFill>
                  <a:schemeClr val="tx1"/>
                </a:solidFill>
              </a:rPr>
              <a:t>Excellent</a:t>
            </a:r>
            <a:r>
              <a:rPr lang="fi-FI" sz="2400" b="1" dirty="0">
                <a:solidFill>
                  <a:schemeClr val="tx1"/>
                </a:solidFill>
              </a:rPr>
              <a:t> </a:t>
            </a:r>
            <a:r>
              <a:rPr lang="fi-FI" sz="2400" b="1" dirty="0" err="1">
                <a:solidFill>
                  <a:schemeClr val="tx1"/>
                </a:solidFill>
              </a:rPr>
              <a:t>employment</a:t>
            </a:r>
            <a:endParaRPr sz="2400" b="1" dirty="0">
              <a:solidFill>
                <a:schemeClr val="tx1"/>
              </a:solidFill>
              <a:latin typeface="Arial"/>
              <a:ea typeface="Arial"/>
              <a:cs typeface="Arial"/>
              <a:sym typeface="Arial"/>
            </a:endParaRPr>
          </a:p>
        </p:txBody>
      </p:sp>
      <p:sp>
        <p:nvSpPr>
          <p:cNvPr id="371" name="Google Shape;371;p10"/>
          <p:cNvSpPr txBox="1"/>
          <p:nvPr/>
        </p:nvSpPr>
        <p:spPr>
          <a:xfrm>
            <a:off x="1589228" y="3412627"/>
            <a:ext cx="4012580" cy="87173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400"/>
              <a:buFont typeface="Arial"/>
              <a:buNone/>
            </a:pPr>
            <a:r>
              <a:rPr lang="fi-FI" sz="2400" b="1" dirty="0" err="1">
                <a:solidFill>
                  <a:schemeClr val="tx1"/>
                </a:solidFill>
                <a:latin typeface="Arial"/>
                <a:ea typeface="Arial"/>
                <a:cs typeface="Arial"/>
                <a:sym typeface="Arial"/>
              </a:rPr>
              <a:t>Extensive</a:t>
            </a:r>
            <a:r>
              <a:rPr lang="fi-FI" sz="2400" b="1" dirty="0">
                <a:solidFill>
                  <a:schemeClr val="tx1"/>
                </a:solidFill>
                <a:latin typeface="Arial"/>
                <a:ea typeface="Arial"/>
                <a:cs typeface="Arial"/>
                <a:sym typeface="Arial"/>
              </a:rPr>
              <a:t> </a:t>
            </a:r>
            <a:r>
              <a:rPr lang="fi-FI" sz="2400" b="1" dirty="0" err="1">
                <a:solidFill>
                  <a:schemeClr val="tx1"/>
                </a:solidFill>
                <a:latin typeface="Arial"/>
                <a:ea typeface="Arial"/>
                <a:cs typeface="Arial"/>
                <a:sym typeface="Arial"/>
              </a:rPr>
              <a:t>cooperation</a:t>
            </a:r>
            <a:r>
              <a:rPr lang="fi-FI" sz="2400" b="1" dirty="0">
                <a:solidFill>
                  <a:schemeClr val="tx1"/>
                </a:solidFill>
                <a:latin typeface="Arial"/>
                <a:ea typeface="Arial"/>
                <a:cs typeface="Arial"/>
                <a:sym typeface="Arial"/>
              </a:rPr>
              <a:t> </a:t>
            </a:r>
            <a:r>
              <a:rPr lang="fi-FI" sz="2400" b="1" dirty="0" err="1">
                <a:solidFill>
                  <a:schemeClr val="tx1"/>
                </a:solidFill>
                <a:latin typeface="Arial"/>
                <a:ea typeface="Arial"/>
                <a:cs typeface="Arial"/>
                <a:sym typeface="Arial"/>
              </a:rPr>
              <a:t>with</a:t>
            </a:r>
            <a:r>
              <a:rPr lang="fi-FI" sz="2400" b="1" dirty="0">
                <a:solidFill>
                  <a:schemeClr val="tx1"/>
                </a:solidFill>
                <a:latin typeface="Arial"/>
                <a:ea typeface="Arial"/>
                <a:cs typeface="Arial"/>
                <a:sym typeface="Arial"/>
              </a:rPr>
              <a:t> </a:t>
            </a:r>
            <a:r>
              <a:rPr lang="fi-FI" sz="2400" b="1" dirty="0" err="1">
                <a:solidFill>
                  <a:schemeClr val="tx1"/>
                </a:solidFill>
                <a:latin typeface="Arial"/>
                <a:ea typeface="Arial"/>
                <a:cs typeface="Arial"/>
                <a:sym typeface="Arial"/>
              </a:rPr>
              <a:t>companies</a:t>
            </a:r>
            <a:r>
              <a:rPr lang="fi-FI" sz="2400" b="1" dirty="0">
                <a:solidFill>
                  <a:schemeClr val="tx1"/>
                </a:solidFill>
                <a:latin typeface="Arial"/>
                <a:ea typeface="Arial"/>
                <a:cs typeface="Arial"/>
                <a:sym typeface="Arial"/>
              </a:rPr>
              <a:t> </a:t>
            </a:r>
            <a:endParaRPr dirty="0">
              <a:solidFill>
                <a:schemeClr val="tx1"/>
              </a:solidFill>
            </a:endParaRPr>
          </a:p>
        </p:txBody>
      </p:sp>
      <p:sp>
        <p:nvSpPr>
          <p:cNvPr id="372" name="Google Shape;372;p10"/>
          <p:cNvSpPr txBox="1"/>
          <p:nvPr/>
        </p:nvSpPr>
        <p:spPr>
          <a:xfrm>
            <a:off x="7118276" y="3546154"/>
            <a:ext cx="4012580" cy="104936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400"/>
              <a:buFont typeface="Arial"/>
              <a:buNone/>
            </a:pPr>
            <a:r>
              <a:rPr lang="fi-FI" sz="2400" b="1">
                <a:solidFill>
                  <a:schemeClr val="tx1"/>
                </a:solidFill>
                <a:latin typeface="Arial"/>
                <a:ea typeface="Arial"/>
                <a:cs typeface="Arial"/>
                <a:sym typeface="Arial"/>
              </a:rPr>
              <a:t>Satisfied employers</a:t>
            </a:r>
            <a:endParaRPr sz="2400" b="1">
              <a:solidFill>
                <a:schemeClr val="tx1"/>
              </a:solidFill>
              <a:latin typeface="Arial"/>
              <a:ea typeface="Arial"/>
              <a:cs typeface="Arial"/>
              <a:sym typeface="Arial"/>
            </a:endParaRPr>
          </a:p>
        </p:txBody>
      </p:sp>
      <p:pic>
        <p:nvPicPr>
          <p:cNvPr id="378" name="Google Shape;378;p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21927" y="5981687"/>
            <a:ext cx="772870" cy="573791"/>
          </a:xfrm>
          <a:prstGeom prst="rect">
            <a:avLst/>
          </a:prstGeom>
          <a:noFill/>
          <a:ln>
            <a:noFill/>
          </a:ln>
        </p:spPr>
      </p:pic>
      <p:pic>
        <p:nvPicPr>
          <p:cNvPr id="3" name="Picture 2" descr="A picture containing text, clipart&#10;&#10;Description automatically generated">
            <a:extLst>
              <a:ext uri="{FF2B5EF4-FFF2-40B4-BE49-F238E27FC236}">
                <a16:creationId xmlns:a16="http://schemas.microsoft.com/office/drawing/2014/main" id="{41DB5DD2-A662-44AB-B860-0E81F5476D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55593" y="5976994"/>
            <a:ext cx="1547632" cy="578484"/>
          </a:xfrm>
          <a:prstGeom prst="rect">
            <a:avLst/>
          </a:prstGeom>
        </p:spPr>
      </p:pic>
      <p:pic>
        <p:nvPicPr>
          <p:cNvPr id="15" name="Graphic 14" descr="Thumbs up sign">
            <a:extLst>
              <a:ext uri="{FF2B5EF4-FFF2-40B4-BE49-F238E27FC236}">
                <a16:creationId xmlns:a16="http://schemas.microsoft.com/office/drawing/2014/main" id="{F310C4C5-DB45-58C7-B77D-3C83A513403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74354" y="3694306"/>
            <a:ext cx="736950" cy="736950"/>
          </a:xfrm>
          <a:prstGeom prst="rect">
            <a:avLst/>
          </a:prstGeom>
        </p:spPr>
      </p:pic>
      <p:pic>
        <p:nvPicPr>
          <p:cNvPr id="16" name="Graphic 15" descr="Bullseye">
            <a:extLst>
              <a:ext uri="{FF2B5EF4-FFF2-40B4-BE49-F238E27FC236}">
                <a16:creationId xmlns:a16="http://schemas.microsoft.com/office/drawing/2014/main" id="{5E4BB31F-EDA9-7BE9-885D-EE93E8DAE16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165374" y="1068512"/>
            <a:ext cx="838726" cy="838726"/>
          </a:xfrm>
          <a:prstGeom prst="rect">
            <a:avLst/>
          </a:prstGeom>
        </p:spPr>
      </p:pic>
      <p:pic>
        <p:nvPicPr>
          <p:cNvPr id="17" name="Graphic 16" descr="Cheers">
            <a:extLst>
              <a:ext uri="{FF2B5EF4-FFF2-40B4-BE49-F238E27FC236}">
                <a16:creationId xmlns:a16="http://schemas.microsoft.com/office/drawing/2014/main" id="{66DCE48C-DC77-2B80-68D0-DAC35E8AC8EF}"/>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0745" y="3488326"/>
            <a:ext cx="796036" cy="796036"/>
          </a:xfrm>
          <a:prstGeom prst="rect">
            <a:avLst/>
          </a:prstGeom>
        </p:spPr>
      </p:pic>
      <p:pic>
        <p:nvPicPr>
          <p:cNvPr id="18" name="Graphic 17" descr="Star">
            <a:extLst>
              <a:ext uri="{FF2B5EF4-FFF2-40B4-BE49-F238E27FC236}">
                <a16:creationId xmlns:a16="http://schemas.microsoft.com/office/drawing/2014/main" id="{37220424-7189-7B72-8B45-866E94CC92D9}"/>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22896" y="1068512"/>
            <a:ext cx="871735" cy="87173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932059A6-05E8-6801-F2F1-78FE5FEFF204}"/>
              </a:ext>
            </a:extLst>
          </p:cNvPr>
          <p:cNvSpPr txBox="1">
            <a:spLocks/>
          </p:cNvSpPr>
          <p:nvPr/>
        </p:nvSpPr>
        <p:spPr>
          <a:xfrm>
            <a:off x="791666" y="3284788"/>
            <a:ext cx="5304334" cy="3193549"/>
          </a:xfrm>
          <a:prstGeom prst="rect">
            <a:avLst/>
          </a:prstGeom>
        </p:spPr>
        <p:txBody>
          <a:bodyPr lIns="91440" tIns="45720" rIns="91440" bIns="45720" anchor="t"/>
          <a:lstStyle>
            <a:lvl1pPr marL="228600" indent="-228600" algn="l" defTabSz="914400" rtl="0" eaLnBrk="1" latinLnBrk="0" hangingPunct="1">
              <a:lnSpc>
                <a:spcPct val="100000"/>
              </a:lnSpc>
              <a:spcBef>
                <a:spcPts val="1000"/>
              </a:spcBef>
              <a:buFont typeface="Arial" panose="020B0604020202020204" pitchFamily="34" charset="0"/>
              <a:buChar char="•"/>
              <a:defRPr sz="2400" b="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dirty="0" err="1">
                <a:latin typeface="Arial"/>
                <a:ea typeface="Open Sans"/>
                <a:cs typeface="Arial"/>
              </a:rPr>
              <a:t>Every</a:t>
            </a:r>
            <a:r>
              <a:rPr lang="fi-FI" sz="2000" dirty="0">
                <a:latin typeface="Arial"/>
                <a:ea typeface="Open Sans"/>
                <a:cs typeface="Arial"/>
              </a:rPr>
              <a:t> </a:t>
            </a:r>
            <a:r>
              <a:rPr lang="fi-FI" sz="2000" dirty="0" err="1">
                <a:latin typeface="Arial"/>
                <a:ea typeface="Open Sans"/>
                <a:cs typeface="Arial"/>
              </a:rPr>
              <a:t>year</a:t>
            </a:r>
            <a:r>
              <a:rPr lang="fi-FI" sz="2000" dirty="0">
                <a:latin typeface="Arial"/>
                <a:ea typeface="Open Sans"/>
                <a:cs typeface="Arial"/>
              </a:rPr>
              <a:t> SAMK </a:t>
            </a:r>
            <a:r>
              <a:rPr lang="fi-FI" sz="2000" dirty="0" err="1">
                <a:latin typeface="Arial"/>
                <a:ea typeface="Open Sans"/>
                <a:cs typeface="Arial"/>
              </a:rPr>
              <a:t>attracts</a:t>
            </a:r>
            <a:r>
              <a:rPr lang="fi-FI" sz="2000" dirty="0">
                <a:latin typeface="Arial"/>
                <a:ea typeface="Open Sans"/>
                <a:cs typeface="Arial"/>
              </a:rPr>
              <a:t> </a:t>
            </a:r>
            <a:r>
              <a:rPr lang="fi-FI" sz="2000" dirty="0" err="1">
                <a:latin typeface="Arial"/>
                <a:ea typeface="Open Sans"/>
                <a:cs typeface="Arial"/>
              </a:rPr>
              <a:t>over</a:t>
            </a:r>
            <a:r>
              <a:rPr lang="fi-FI" sz="2000" dirty="0">
                <a:latin typeface="Arial"/>
                <a:ea typeface="Open Sans"/>
                <a:cs typeface="Arial"/>
              </a:rPr>
              <a:t> 1200 </a:t>
            </a:r>
            <a:r>
              <a:rPr lang="fi-FI" sz="2000" dirty="0" err="1">
                <a:latin typeface="Arial"/>
                <a:ea typeface="Open Sans"/>
                <a:cs typeface="Arial"/>
              </a:rPr>
              <a:t>international</a:t>
            </a:r>
            <a:r>
              <a:rPr lang="fi-FI" sz="2000" dirty="0">
                <a:latin typeface="Arial"/>
                <a:ea typeface="Open Sans"/>
                <a:cs typeface="Arial"/>
              </a:rPr>
              <a:t> </a:t>
            </a:r>
            <a:r>
              <a:rPr lang="fi-FI" sz="2000" dirty="0" err="1">
                <a:latin typeface="Arial"/>
                <a:ea typeface="Open Sans"/>
                <a:cs typeface="Arial"/>
              </a:rPr>
              <a:t>degree</a:t>
            </a:r>
            <a:r>
              <a:rPr lang="fi-FI" sz="2000" dirty="0">
                <a:latin typeface="Arial"/>
                <a:ea typeface="Open Sans"/>
                <a:cs typeface="Arial"/>
              </a:rPr>
              <a:t> and </a:t>
            </a:r>
            <a:r>
              <a:rPr lang="fi-FI" sz="2000" dirty="0" err="1">
                <a:latin typeface="Arial"/>
                <a:ea typeface="Open Sans"/>
                <a:cs typeface="Arial"/>
              </a:rPr>
              <a:t>exchange</a:t>
            </a:r>
            <a:r>
              <a:rPr lang="fi-FI" sz="2000" dirty="0">
                <a:latin typeface="Arial"/>
                <a:ea typeface="Open Sans"/>
                <a:cs typeface="Arial"/>
              </a:rPr>
              <a:t> </a:t>
            </a:r>
            <a:r>
              <a:rPr lang="fi-FI" sz="2000" dirty="0" err="1">
                <a:latin typeface="Arial"/>
                <a:ea typeface="Open Sans"/>
                <a:cs typeface="Arial"/>
              </a:rPr>
              <a:t>students</a:t>
            </a:r>
            <a:r>
              <a:rPr lang="fi-FI" sz="2000" dirty="0">
                <a:latin typeface="Arial"/>
                <a:ea typeface="Open Sans"/>
                <a:cs typeface="Arial"/>
              </a:rPr>
              <a:t> </a:t>
            </a:r>
            <a:r>
              <a:rPr lang="fi-FI" sz="2000" dirty="0" err="1">
                <a:latin typeface="Arial"/>
                <a:ea typeface="Open Sans"/>
                <a:cs typeface="Arial"/>
              </a:rPr>
              <a:t>from</a:t>
            </a:r>
            <a:r>
              <a:rPr lang="fi-FI" sz="2000" dirty="0">
                <a:latin typeface="Arial"/>
                <a:ea typeface="Open Sans"/>
                <a:cs typeface="Arial"/>
              </a:rPr>
              <a:t> </a:t>
            </a:r>
            <a:r>
              <a:rPr lang="fi-FI" sz="2000" dirty="0" err="1">
                <a:latin typeface="Arial"/>
                <a:ea typeface="Open Sans"/>
                <a:cs typeface="Arial"/>
              </a:rPr>
              <a:t>more</a:t>
            </a:r>
            <a:r>
              <a:rPr lang="fi-FI" sz="2000" dirty="0">
                <a:latin typeface="Arial"/>
                <a:ea typeface="Open Sans"/>
                <a:cs typeface="Arial"/>
              </a:rPr>
              <a:t> </a:t>
            </a:r>
            <a:r>
              <a:rPr lang="fi-FI" sz="2000" dirty="0" err="1">
                <a:latin typeface="Arial"/>
                <a:ea typeface="Open Sans"/>
                <a:cs typeface="Arial"/>
              </a:rPr>
              <a:t>than</a:t>
            </a:r>
            <a:r>
              <a:rPr lang="fi-FI" sz="2000" dirty="0">
                <a:latin typeface="Arial"/>
                <a:ea typeface="Open Sans"/>
                <a:cs typeface="Arial"/>
              </a:rPr>
              <a:t> 100 </a:t>
            </a:r>
            <a:r>
              <a:rPr lang="fi-FI" sz="2000" dirty="0" err="1">
                <a:latin typeface="Arial"/>
                <a:ea typeface="Open Sans"/>
                <a:cs typeface="Arial"/>
              </a:rPr>
              <a:t>countries</a:t>
            </a:r>
            <a:r>
              <a:rPr lang="fi-FI" sz="2000" dirty="0">
                <a:latin typeface="Arial"/>
                <a:ea typeface="Open Sans"/>
                <a:cs typeface="Arial"/>
              </a:rPr>
              <a:t>.</a:t>
            </a:r>
          </a:p>
          <a:p>
            <a:r>
              <a:rPr lang="fi-FI" sz="2000" dirty="0" err="1">
                <a:latin typeface="Arial"/>
                <a:ea typeface="Open Sans"/>
                <a:cs typeface="Arial"/>
              </a:rPr>
              <a:t>Around</a:t>
            </a:r>
            <a:r>
              <a:rPr lang="fi-FI" sz="2000" dirty="0">
                <a:latin typeface="Arial"/>
                <a:ea typeface="Open Sans"/>
                <a:cs typeface="Arial"/>
              </a:rPr>
              <a:t> 200 </a:t>
            </a:r>
            <a:r>
              <a:rPr lang="fi-FI" sz="2000" dirty="0" err="1">
                <a:latin typeface="Arial"/>
                <a:ea typeface="Open Sans"/>
                <a:cs typeface="Arial"/>
              </a:rPr>
              <a:t>partner</a:t>
            </a:r>
            <a:r>
              <a:rPr lang="fi-FI" sz="2000" dirty="0">
                <a:latin typeface="Arial"/>
                <a:ea typeface="Open Sans"/>
                <a:cs typeface="Arial"/>
              </a:rPr>
              <a:t> </a:t>
            </a:r>
            <a:r>
              <a:rPr lang="fi-FI" sz="2000" dirty="0" err="1">
                <a:latin typeface="Arial"/>
                <a:ea typeface="Open Sans"/>
                <a:cs typeface="Arial"/>
              </a:rPr>
              <a:t>universities</a:t>
            </a:r>
            <a:r>
              <a:rPr lang="fi-FI" sz="2000" dirty="0">
                <a:latin typeface="Arial"/>
                <a:ea typeface="Open Sans"/>
                <a:cs typeface="Arial"/>
              </a:rPr>
              <a:t> </a:t>
            </a:r>
            <a:r>
              <a:rPr lang="fi-FI" sz="2000" dirty="0" err="1">
                <a:latin typeface="Arial"/>
                <a:ea typeface="Open Sans"/>
                <a:cs typeface="Arial"/>
              </a:rPr>
              <a:t>all</a:t>
            </a:r>
            <a:r>
              <a:rPr lang="fi-FI" sz="2000" dirty="0">
                <a:latin typeface="Arial"/>
                <a:ea typeface="Open Sans"/>
                <a:cs typeface="Arial"/>
              </a:rPr>
              <a:t> </a:t>
            </a:r>
            <a:r>
              <a:rPr lang="fi-FI" sz="2000" dirty="0" err="1">
                <a:latin typeface="Arial"/>
                <a:ea typeface="Open Sans"/>
                <a:cs typeface="Arial"/>
              </a:rPr>
              <a:t>over</a:t>
            </a:r>
            <a:r>
              <a:rPr lang="fi-FI" sz="2000" dirty="0">
                <a:latin typeface="Arial"/>
                <a:ea typeface="Open Sans"/>
                <a:cs typeface="Arial"/>
              </a:rPr>
              <a:t> </a:t>
            </a:r>
            <a:r>
              <a:rPr lang="fi-FI" sz="2000" dirty="0" err="1">
                <a:latin typeface="Arial"/>
                <a:ea typeface="Open Sans"/>
                <a:cs typeface="Arial"/>
              </a:rPr>
              <a:t>the</a:t>
            </a:r>
            <a:r>
              <a:rPr lang="fi-FI" sz="2000" dirty="0">
                <a:latin typeface="Arial"/>
                <a:ea typeface="Open Sans"/>
                <a:cs typeface="Arial"/>
              </a:rPr>
              <a:t> </a:t>
            </a:r>
            <a:r>
              <a:rPr lang="fi-FI" sz="2000" dirty="0" err="1">
                <a:latin typeface="Arial"/>
                <a:ea typeface="Open Sans"/>
                <a:cs typeface="Arial"/>
              </a:rPr>
              <a:t>world</a:t>
            </a:r>
            <a:r>
              <a:rPr lang="fi-FI" sz="2000" dirty="0">
                <a:latin typeface="Arial"/>
                <a:ea typeface="Open Sans"/>
                <a:cs typeface="Arial"/>
              </a:rPr>
              <a:t>.</a:t>
            </a:r>
          </a:p>
          <a:p>
            <a:r>
              <a:rPr lang="fi-FI" sz="2000" dirty="0">
                <a:latin typeface="Arial"/>
                <a:ea typeface="Open Sans"/>
                <a:cs typeface="Arial"/>
              </a:rPr>
              <a:t>In 2023 SAMK </a:t>
            </a:r>
            <a:r>
              <a:rPr lang="fi-FI" sz="2000" dirty="0" err="1">
                <a:latin typeface="Arial"/>
                <a:ea typeface="Open Sans"/>
                <a:cs typeface="Arial"/>
              </a:rPr>
              <a:t>was</a:t>
            </a:r>
            <a:r>
              <a:rPr lang="fi-FI" sz="2000" dirty="0">
                <a:latin typeface="Arial"/>
                <a:ea typeface="Open Sans"/>
                <a:cs typeface="Arial"/>
              </a:rPr>
              <a:t> </a:t>
            </a:r>
            <a:r>
              <a:rPr lang="fi-FI" sz="2000" dirty="0" err="1">
                <a:latin typeface="Arial"/>
                <a:ea typeface="Open Sans"/>
                <a:cs typeface="Arial"/>
              </a:rPr>
              <a:t>awarded</a:t>
            </a:r>
            <a:r>
              <a:rPr lang="fi-FI" sz="2000" dirty="0">
                <a:latin typeface="Arial"/>
                <a:ea typeface="Open Sans"/>
                <a:cs typeface="Arial"/>
              </a:rPr>
              <a:t> as </a:t>
            </a:r>
            <a:r>
              <a:rPr lang="fi-FI" sz="2000" dirty="0" err="1">
                <a:latin typeface="Arial"/>
                <a:ea typeface="Open Sans"/>
                <a:cs typeface="Arial"/>
              </a:rPr>
              <a:t>the</a:t>
            </a:r>
            <a:r>
              <a:rPr lang="fi-FI" sz="2000" dirty="0">
                <a:latin typeface="Arial"/>
                <a:ea typeface="Open Sans"/>
                <a:cs typeface="Arial"/>
              </a:rPr>
              <a:t> International </a:t>
            </a:r>
            <a:r>
              <a:rPr lang="fi-FI" sz="2000" dirty="0" err="1">
                <a:latin typeface="Arial"/>
                <a:ea typeface="Open Sans"/>
                <a:cs typeface="Arial"/>
              </a:rPr>
              <a:t>Employer</a:t>
            </a:r>
            <a:r>
              <a:rPr lang="fi-FI" sz="2000" dirty="0">
                <a:latin typeface="Arial"/>
                <a:ea typeface="Open Sans"/>
                <a:cs typeface="Arial"/>
              </a:rPr>
              <a:t> of </a:t>
            </a:r>
            <a:r>
              <a:rPr lang="fi-FI" sz="2000" dirty="0" err="1">
                <a:latin typeface="Arial"/>
                <a:ea typeface="Open Sans"/>
                <a:cs typeface="Arial"/>
              </a:rPr>
              <a:t>the</a:t>
            </a:r>
            <a:r>
              <a:rPr lang="fi-FI" sz="2000" dirty="0">
                <a:latin typeface="Arial"/>
                <a:ea typeface="Open Sans"/>
                <a:cs typeface="Arial"/>
              </a:rPr>
              <a:t> </a:t>
            </a:r>
            <a:r>
              <a:rPr lang="fi-FI" sz="2000" dirty="0" err="1">
                <a:latin typeface="Arial"/>
                <a:ea typeface="Open Sans"/>
                <a:cs typeface="Arial"/>
              </a:rPr>
              <a:t>Year</a:t>
            </a:r>
            <a:r>
              <a:rPr lang="fi-FI" sz="2000" dirty="0">
                <a:latin typeface="Arial"/>
                <a:ea typeface="Open Sans"/>
                <a:cs typeface="Arial"/>
              </a:rPr>
              <a:t> for </a:t>
            </a:r>
            <a:r>
              <a:rPr lang="fi-FI" sz="2000" dirty="0" err="1">
                <a:latin typeface="Arial"/>
                <a:ea typeface="Open Sans"/>
                <a:cs typeface="Arial"/>
              </a:rPr>
              <a:t>successfully</a:t>
            </a:r>
            <a:r>
              <a:rPr lang="fi-FI" sz="2000" dirty="0">
                <a:latin typeface="Arial"/>
                <a:ea typeface="Open Sans"/>
                <a:cs typeface="Arial"/>
              </a:rPr>
              <a:t> </a:t>
            </a:r>
            <a:r>
              <a:rPr lang="fi-FI" sz="2000" dirty="0" err="1">
                <a:latin typeface="Arial"/>
                <a:ea typeface="Open Sans"/>
                <a:cs typeface="Arial"/>
              </a:rPr>
              <a:t>recruiting</a:t>
            </a:r>
            <a:r>
              <a:rPr lang="fi-FI" sz="2000" dirty="0">
                <a:latin typeface="Arial"/>
                <a:ea typeface="Open Sans"/>
                <a:cs typeface="Arial"/>
              </a:rPr>
              <a:t> and </a:t>
            </a:r>
            <a:r>
              <a:rPr lang="fi-FI" sz="2000" dirty="0" err="1">
                <a:latin typeface="Arial"/>
                <a:ea typeface="Open Sans"/>
                <a:cs typeface="Arial"/>
              </a:rPr>
              <a:t>retaining</a:t>
            </a:r>
            <a:r>
              <a:rPr lang="fi-FI" sz="2000" dirty="0">
                <a:latin typeface="Arial"/>
                <a:ea typeface="Open Sans"/>
                <a:cs typeface="Arial"/>
              </a:rPr>
              <a:t> </a:t>
            </a:r>
            <a:r>
              <a:rPr lang="fi-FI" sz="2000" dirty="0" err="1">
                <a:latin typeface="Arial"/>
                <a:ea typeface="Open Sans"/>
                <a:cs typeface="Arial"/>
              </a:rPr>
              <a:t>international</a:t>
            </a:r>
            <a:r>
              <a:rPr lang="fi-FI" sz="2000" dirty="0">
                <a:latin typeface="Arial"/>
                <a:ea typeface="Open Sans"/>
                <a:cs typeface="Arial"/>
              </a:rPr>
              <a:t> </a:t>
            </a:r>
            <a:r>
              <a:rPr lang="fi-FI" sz="2000" dirty="0" err="1">
                <a:latin typeface="Arial"/>
                <a:ea typeface="Open Sans"/>
                <a:cs typeface="Arial"/>
              </a:rPr>
              <a:t>talents</a:t>
            </a:r>
            <a:r>
              <a:rPr lang="fi-FI" sz="2000" dirty="0">
                <a:latin typeface="Arial"/>
                <a:ea typeface="Open Sans"/>
                <a:cs typeface="Arial"/>
              </a:rPr>
              <a:t>.</a:t>
            </a:r>
          </a:p>
        </p:txBody>
      </p:sp>
      <p:sp>
        <p:nvSpPr>
          <p:cNvPr id="14" name="Title 4">
            <a:extLst>
              <a:ext uri="{FF2B5EF4-FFF2-40B4-BE49-F238E27FC236}">
                <a16:creationId xmlns:a16="http://schemas.microsoft.com/office/drawing/2014/main" id="{996C444F-EEF6-F9F5-AA4E-9B5F47389180}"/>
              </a:ext>
            </a:extLst>
          </p:cNvPr>
          <p:cNvSpPr>
            <a:spLocks noGrp="1"/>
          </p:cNvSpPr>
          <p:nvPr>
            <p:ph type="title" idx="4294967295"/>
          </p:nvPr>
        </p:nvSpPr>
        <p:spPr>
          <a:xfrm>
            <a:off x="870496" y="2311889"/>
            <a:ext cx="6518275" cy="871538"/>
          </a:xfrm>
        </p:spPr>
        <p:txBody>
          <a:bodyPr>
            <a:noAutofit/>
          </a:bodyPr>
          <a:lstStyle/>
          <a:p>
            <a:r>
              <a:rPr lang="fi-FI" sz="2200" dirty="0" err="1"/>
              <a:t>Award</a:t>
            </a:r>
            <a:r>
              <a:rPr lang="fi-FI" sz="2200" dirty="0"/>
              <a:t> </a:t>
            </a:r>
            <a:r>
              <a:rPr lang="fi-FI" sz="2200" dirty="0" err="1"/>
              <a:t>winning</a:t>
            </a:r>
            <a:r>
              <a:rPr lang="fi-FI" sz="2200" dirty="0"/>
              <a:t> </a:t>
            </a:r>
            <a:r>
              <a:rPr lang="fi-FI" sz="2200" dirty="0" err="1"/>
              <a:t>international</a:t>
            </a:r>
            <a:r>
              <a:rPr lang="fi-FI" sz="2200" dirty="0"/>
              <a:t> </a:t>
            </a:r>
            <a:r>
              <a:rPr lang="fi-FI" sz="2200" dirty="0" err="1"/>
              <a:t>community</a:t>
            </a:r>
            <a:endParaRPr lang="fi-FI" sz="2200" dirty="0"/>
          </a:p>
        </p:txBody>
      </p:sp>
      <p:pic>
        <p:nvPicPr>
          <p:cNvPr id="6" name="Picture 5" descr="International employer of the year winner label.">
            <a:extLst>
              <a:ext uri="{FF2B5EF4-FFF2-40B4-BE49-F238E27FC236}">
                <a16:creationId xmlns:a16="http://schemas.microsoft.com/office/drawing/2014/main" id="{75134A7C-1AAD-120F-CCCA-B101BE1C9D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240" y="125730"/>
            <a:ext cx="1930400" cy="1930400"/>
          </a:xfrm>
          <a:prstGeom prst="rect">
            <a:avLst/>
          </a:prstGeom>
        </p:spPr>
      </p:pic>
      <p:sp>
        <p:nvSpPr>
          <p:cNvPr id="7" name="Text Placeholder 2">
            <a:extLst>
              <a:ext uri="{FF2B5EF4-FFF2-40B4-BE49-F238E27FC236}">
                <a16:creationId xmlns:a16="http://schemas.microsoft.com/office/drawing/2014/main" id="{9408589C-9910-C74B-B29B-12A9AAFD6008}"/>
              </a:ext>
            </a:extLst>
          </p:cNvPr>
          <p:cNvSpPr txBox="1">
            <a:spLocks/>
          </p:cNvSpPr>
          <p:nvPr/>
        </p:nvSpPr>
        <p:spPr>
          <a:xfrm>
            <a:off x="5995706" y="3183427"/>
            <a:ext cx="5637494" cy="360044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0" marR="0" lvl="0" indent="0" algn="l" rtl="0">
              <a:lnSpc>
                <a:spcPct val="100000"/>
              </a:lnSpc>
              <a:spcBef>
                <a:spcPts val="1000"/>
              </a:spcBef>
              <a:spcAft>
                <a:spcPts val="0"/>
              </a:spcAft>
              <a:buClr>
                <a:schemeClr val="dk1"/>
              </a:buClr>
              <a:buSzPts val="2400"/>
              <a:buFont typeface="Arial"/>
              <a:buNone/>
              <a:defRPr sz="1600" b="0" i="0" u="none" strike="noStrike" cap="none">
                <a:solidFill>
                  <a:schemeClr val="tx1"/>
                </a:solidFill>
                <a:latin typeface="Arial"/>
                <a:ea typeface="Arial"/>
                <a:cs typeface="Arial"/>
                <a:sym typeface="Arial"/>
              </a:defRPr>
            </a:lvl1pPr>
            <a:lvl2pPr marL="457200" marR="0" lvl="1" indent="0" algn="l" rtl="0">
              <a:lnSpc>
                <a:spcPct val="100000"/>
              </a:lnSpc>
              <a:spcBef>
                <a:spcPts val="500"/>
              </a:spcBef>
              <a:spcAft>
                <a:spcPts val="0"/>
              </a:spcAft>
              <a:buClr>
                <a:schemeClr val="dk1"/>
              </a:buClr>
              <a:buSzPts val="2000"/>
              <a:buFont typeface="Arial"/>
              <a:buNone/>
              <a:defRPr sz="1400" b="0" i="0" u="none" strike="noStrike" cap="none">
                <a:solidFill>
                  <a:schemeClr val="tx1"/>
                </a:solidFill>
                <a:latin typeface="Arial"/>
                <a:ea typeface="Arial"/>
                <a:cs typeface="Arial"/>
                <a:sym typeface="Arial"/>
              </a:defRPr>
            </a:lvl2pPr>
            <a:lvl3pPr marL="914400" marR="0" lvl="2" indent="0" algn="l" rtl="0">
              <a:lnSpc>
                <a:spcPct val="100000"/>
              </a:lnSpc>
              <a:spcBef>
                <a:spcPts val="500"/>
              </a:spcBef>
              <a:spcAft>
                <a:spcPts val="0"/>
              </a:spcAft>
              <a:buClr>
                <a:schemeClr val="dk1"/>
              </a:buClr>
              <a:buSzPts val="1800"/>
              <a:buFont typeface="Arial"/>
              <a:buNone/>
              <a:defRPr sz="1400" b="0" i="0" u="none" strike="noStrike" cap="none">
                <a:solidFill>
                  <a:schemeClr val="tx1"/>
                </a:solidFill>
                <a:latin typeface="Arial"/>
                <a:ea typeface="Arial"/>
                <a:cs typeface="Arial"/>
                <a:sym typeface="Arial"/>
              </a:defRPr>
            </a:lvl3pPr>
            <a:lvl4pPr marL="1371600" marR="0" lvl="3" indent="0" algn="l" rtl="0">
              <a:lnSpc>
                <a:spcPct val="100000"/>
              </a:lnSpc>
              <a:spcBef>
                <a:spcPts val="500"/>
              </a:spcBef>
              <a:spcAft>
                <a:spcPts val="0"/>
              </a:spcAft>
              <a:buClr>
                <a:schemeClr val="dk1"/>
              </a:buClr>
              <a:buSzPts val="1600"/>
              <a:buFont typeface="Arial"/>
              <a:buNone/>
              <a:defRPr sz="1400" b="0" i="0" u="none" strike="noStrike" cap="none">
                <a:solidFill>
                  <a:schemeClr val="tx1"/>
                </a:solidFill>
                <a:latin typeface="Arial"/>
                <a:ea typeface="Arial"/>
                <a:cs typeface="Arial"/>
                <a:sym typeface="Arial"/>
              </a:defRPr>
            </a:lvl4pPr>
            <a:lvl5pPr marL="1828800" marR="0" lvl="4" indent="0" algn="l" rtl="0">
              <a:lnSpc>
                <a:spcPct val="100000"/>
              </a:lnSpc>
              <a:spcBef>
                <a:spcPts val="500"/>
              </a:spcBef>
              <a:spcAft>
                <a:spcPts val="0"/>
              </a:spcAft>
              <a:buClr>
                <a:schemeClr val="dk1"/>
              </a:buClr>
              <a:buSzPts val="1400"/>
              <a:buFont typeface="Arial"/>
              <a:buNone/>
              <a:defRPr sz="1400" b="0" i="0" u="none" strike="noStrike" cap="none">
                <a:solidFill>
                  <a:schemeClr val="tx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285750" indent="-285750">
              <a:buFont typeface="Arial" panose="020B0604020202020204" pitchFamily="34" charset="0"/>
              <a:buChar char="•"/>
            </a:pPr>
            <a:r>
              <a:rPr lang="en-FI" sz="2000"/>
              <a:t>SAMK, together with 11 other European higher education institutions, has formed the DIVERSE alliance of European universities. The European Commission has awarded the Seal of Excellence to the Alliance. This positions SAMK as part of the flagship collaboration of the Commission's European Strategy for Universities.</a:t>
            </a:r>
            <a:endParaRPr lang="fi-FI" sz="2000" dirty="0"/>
          </a:p>
          <a:p>
            <a:endParaRPr lang="en-ES" dirty="0"/>
          </a:p>
        </p:txBody>
      </p:sp>
      <p:pic>
        <p:nvPicPr>
          <p:cNvPr id="5" name="Picture 4" descr="A logo with orange and grey text&#10;&#10;AI-generated content may be incorrect.">
            <a:extLst>
              <a:ext uri="{FF2B5EF4-FFF2-40B4-BE49-F238E27FC236}">
                <a16:creationId xmlns:a16="http://schemas.microsoft.com/office/drawing/2014/main" id="{3D574663-A025-F439-D37B-CA70B9FC40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3079" y="742315"/>
            <a:ext cx="2321121" cy="697230"/>
          </a:xfrm>
          <a:prstGeom prst="rect">
            <a:avLst/>
          </a:prstGeom>
        </p:spPr>
      </p:pic>
    </p:spTree>
    <p:extLst>
      <p:ext uri="{BB962C8B-B14F-4D97-AF65-F5344CB8AC3E}">
        <p14:creationId xmlns:p14="http://schemas.microsoft.com/office/powerpoint/2010/main" val="325311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6" name="Picture 5" descr="A diagram of a research process&#10;&#10;AI-generated content may be incorrect.">
            <a:extLst>
              <a:ext uri="{FF2B5EF4-FFF2-40B4-BE49-F238E27FC236}">
                <a16:creationId xmlns:a16="http://schemas.microsoft.com/office/drawing/2014/main" id="{F553EF52-A493-7989-1F1A-1D1B950009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04" y="2309"/>
            <a:ext cx="12218504" cy="683543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2"/>
          <p:cNvSpPr txBox="1">
            <a:spLocks noGrp="1"/>
          </p:cNvSpPr>
          <p:nvPr>
            <p:ph type="title"/>
          </p:nvPr>
        </p:nvSpPr>
        <p:spPr>
          <a:xfrm>
            <a:off x="839788" y="413815"/>
            <a:ext cx="5371822" cy="1150395"/>
          </a:xfrm>
          <a:prstGeom prst="rect">
            <a:avLst/>
          </a:prstGeom>
          <a:noFill/>
          <a:ln>
            <a:noFill/>
          </a:ln>
        </p:spPr>
        <p:txBody>
          <a:bodyPr spcFirstLastPara="1" wrap="square" lIns="91425" tIns="45700" rIns="91425" bIns="45700" anchor="t" anchorCtr="0">
            <a:noAutofit/>
          </a:bodyPr>
          <a:lstStyle/>
          <a:p>
            <a:pPr marL="0" lvl="0" indent="0" algn="l" rtl="0">
              <a:lnSpc>
                <a:spcPts val="4320"/>
              </a:lnSpc>
              <a:spcBef>
                <a:spcPts val="0"/>
              </a:spcBef>
              <a:spcAft>
                <a:spcPts val="0"/>
              </a:spcAft>
              <a:buClr>
                <a:schemeClr val="lt1"/>
              </a:buClr>
              <a:buSzPts val="3800"/>
              <a:buFont typeface="Arial"/>
              <a:buNone/>
            </a:pPr>
            <a:r>
              <a:rPr lang="fi-FI" sz="3600" dirty="0" err="1"/>
              <a:t>Bachelor’s</a:t>
            </a:r>
            <a:r>
              <a:rPr lang="fi-FI" sz="3600" dirty="0"/>
              <a:t> </a:t>
            </a:r>
            <a:r>
              <a:rPr lang="fi-FI" sz="3600" dirty="0" err="1"/>
              <a:t>Degree</a:t>
            </a:r>
            <a:br>
              <a:rPr lang="fi-FI" sz="3600" dirty="0"/>
            </a:br>
            <a:r>
              <a:rPr lang="fi-FI" sz="3600" dirty="0" err="1"/>
              <a:t>Programmes</a:t>
            </a:r>
            <a:r>
              <a:rPr lang="fi-FI" sz="3600" dirty="0"/>
              <a:t> in </a:t>
            </a:r>
            <a:r>
              <a:rPr lang="fi-FI" sz="3600" dirty="0" err="1"/>
              <a:t>Finnish</a:t>
            </a:r>
            <a:endParaRPr sz="3600" dirty="0"/>
          </a:p>
        </p:txBody>
      </p:sp>
      <p:sp>
        <p:nvSpPr>
          <p:cNvPr id="389" name="Google Shape;389;p12"/>
          <p:cNvSpPr txBox="1">
            <a:spLocks noGrp="1"/>
          </p:cNvSpPr>
          <p:nvPr>
            <p:ph type="body" sz="quarter" idx="16"/>
          </p:nvPr>
        </p:nvSpPr>
        <p:spPr>
          <a:xfrm>
            <a:off x="839789" y="1742718"/>
            <a:ext cx="4525587" cy="3273705"/>
          </a:xfrm>
          <a:prstGeom prst="rect">
            <a:avLst/>
          </a:prstGeom>
          <a:noFill/>
          <a:ln>
            <a:noFill/>
          </a:ln>
        </p:spPr>
        <p:txBody>
          <a:bodyPr spcFirstLastPara="1" wrap="square" lIns="91425" tIns="45700" rIns="91425" bIns="45700" anchor="t" anchorCtr="0">
            <a:noAutofit/>
          </a:bodyPr>
          <a:lstStyle/>
          <a:p>
            <a:pPr marL="0" indent="0">
              <a:spcBef>
                <a:spcPts val="0"/>
              </a:spcBef>
              <a:buSzPts val="2000"/>
              <a:buNone/>
            </a:pPr>
            <a:r>
              <a:rPr lang="en-US" sz="2000" dirty="0"/>
              <a:t>Fine Art</a:t>
            </a:r>
            <a:endParaRPr lang="fi-FI" dirty="0"/>
          </a:p>
          <a:p>
            <a:pPr marL="685800" lvl="1" indent="-228600">
              <a:spcBef>
                <a:spcPts val="0"/>
              </a:spcBef>
            </a:pPr>
            <a:r>
              <a:rPr lang="en-US" sz="1550" dirty="0"/>
              <a:t>Fine Arts</a:t>
            </a:r>
          </a:p>
          <a:p>
            <a:pPr marL="0" indent="0">
              <a:spcBef>
                <a:spcPts val="0"/>
              </a:spcBef>
              <a:buSzPts val="2000"/>
              <a:buNone/>
            </a:pPr>
            <a:r>
              <a:rPr lang="en-US" sz="2000" dirty="0"/>
              <a:t>Business</a:t>
            </a:r>
          </a:p>
          <a:p>
            <a:pPr marL="685800" lvl="1" indent="-228600">
              <a:spcBef>
                <a:spcPts val="0"/>
              </a:spcBef>
            </a:pPr>
            <a:r>
              <a:rPr lang="en-US" sz="1550" dirty="0"/>
              <a:t>Business Administration</a:t>
            </a:r>
          </a:p>
          <a:p>
            <a:pPr marL="685800" lvl="1" indent="-228600">
              <a:spcBef>
                <a:spcPts val="0"/>
              </a:spcBef>
            </a:pPr>
            <a:r>
              <a:rPr lang="en-US" sz="1550" dirty="0"/>
              <a:t>Entrepreneur’s Degree </a:t>
            </a:r>
            <a:r>
              <a:rPr lang="en-US" sz="1550" dirty="0" err="1"/>
              <a:t>Programme</a:t>
            </a:r>
            <a:endParaRPr lang="en-US" sz="1550" dirty="0"/>
          </a:p>
          <a:p>
            <a:pPr marL="0" indent="0">
              <a:buSzPts val="2000"/>
              <a:buNone/>
            </a:pPr>
            <a:r>
              <a:rPr lang="fi-FI" sz="2000" dirty="0" err="1"/>
              <a:t>Maritime</a:t>
            </a:r>
            <a:r>
              <a:rPr lang="fi-FI" sz="2000" dirty="0"/>
              <a:t> Management</a:t>
            </a:r>
          </a:p>
          <a:p>
            <a:pPr marL="685800" lvl="1" indent="-228600">
              <a:spcBef>
                <a:spcPts val="0"/>
              </a:spcBef>
            </a:pPr>
            <a:r>
              <a:rPr lang="fi-FI" sz="1550" dirty="0" err="1"/>
              <a:t>Sea</a:t>
            </a:r>
            <a:r>
              <a:rPr lang="fi-FI" sz="1550" dirty="0"/>
              <a:t> </a:t>
            </a:r>
            <a:r>
              <a:rPr lang="fi-FI" sz="1550" dirty="0" err="1"/>
              <a:t>Captain</a:t>
            </a:r>
            <a:endParaRPr lang="en-US" sz="1550" dirty="0"/>
          </a:p>
          <a:p>
            <a:pPr marL="0" indent="0">
              <a:buSzPts val="2000"/>
              <a:buNone/>
            </a:pPr>
            <a:r>
              <a:rPr lang="fi-FI" sz="2000" dirty="0"/>
              <a:t>Technology</a:t>
            </a:r>
          </a:p>
          <a:p>
            <a:pPr marL="685800" lvl="1" indent="-228600">
              <a:spcBef>
                <a:spcPts val="0"/>
              </a:spcBef>
            </a:pPr>
            <a:r>
              <a:rPr lang="fi-FI" sz="1550" dirty="0"/>
              <a:t>Construction and </a:t>
            </a:r>
            <a:r>
              <a:rPr lang="fi-FI" sz="1550" dirty="0" err="1"/>
              <a:t>Municipal</a:t>
            </a:r>
            <a:r>
              <a:rPr lang="fi-FI" sz="1550" dirty="0"/>
              <a:t> Engineering</a:t>
            </a:r>
          </a:p>
          <a:p>
            <a:pPr marL="685800" lvl="1" indent="-228600">
              <a:spcBef>
                <a:spcPts val="0"/>
              </a:spcBef>
            </a:pPr>
            <a:r>
              <a:rPr lang="fi-FI" sz="1550" dirty="0" err="1"/>
              <a:t>Electrical</a:t>
            </a:r>
            <a:r>
              <a:rPr lang="fi-FI" sz="1550" dirty="0"/>
              <a:t> and </a:t>
            </a:r>
            <a:r>
              <a:rPr lang="fi-FI" sz="1550" dirty="0" err="1"/>
              <a:t>Automation</a:t>
            </a:r>
            <a:r>
              <a:rPr lang="fi-FI" sz="1550" dirty="0"/>
              <a:t> Engineering</a:t>
            </a:r>
          </a:p>
          <a:p>
            <a:pPr marL="685800" lvl="1" indent="-228600">
              <a:spcBef>
                <a:spcPts val="0"/>
              </a:spcBef>
            </a:pPr>
            <a:r>
              <a:rPr lang="en-US" sz="1550" dirty="0"/>
              <a:t>Energy and Environmental Engineering</a:t>
            </a:r>
          </a:p>
          <a:p>
            <a:pPr marL="685800" lvl="1" indent="-228600">
              <a:spcBef>
                <a:spcPts val="0"/>
              </a:spcBef>
            </a:pPr>
            <a:r>
              <a:rPr lang="fi-FI" sz="1550" dirty="0"/>
              <a:t>Industrial Management</a:t>
            </a:r>
          </a:p>
          <a:p>
            <a:pPr marL="685800" lvl="1" indent="-228600">
              <a:spcBef>
                <a:spcPts val="0"/>
              </a:spcBef>
            </a:pPr>
            <a:r>
              <a:rPr lang="fi-FI" sz="1550" dirty="0" err="1"/>
              <a:t>Information</a:t>
            </a:r>
            <a:r>
              <a:rPr lang="fi-FI" sz="1550" dirty="0"/>
              <a:t> and </a:t>
            </a:r>
            <a:r>
              <a:rPr lang="fi-FI" sz="1550" dirty="0" err="1"/>
              <a:t>communication</a:t>
            </a:r>
            <a:r>
              <a:rPr lang="fi-FI" sz="1550" dirty="0"/>
              <a:t> Technology </a:t>
            </a:r>
          </a:p>
          <a:p>
            <a:pPr marL="685800" lvl="1" indent="-228600">
              <a:spcBef>
                <a:spcPts val="0"/>
              </a:spcBef>
            </a:pPr>
            <a:r>
              <a:rPr lang="fi-FI" sz="1550" dirty="0" err="1"/>
              <a:t>Logistics</a:t>
            </a:r>
            <a:endParaRPr lang="fi-FI" sz="1550" dirty="0"/>
          </a:p>
          <a:p>
            <a:pPr marL="685800" lvl="1" indent="-228600">
              <a:spcBef>
                <a:spcPts val="0"/>
              </a:spcBef>
            </a:pPr>
            <a:r>
              <a:rPr lang="en-US" sz="1550" dirty="0"/>
              <a:t>Marine Engineering</a:t>
            </a:r>
          </a:p>
          <a:p>
            <a:pPr marL="685800" lvl="1" indent="-228600">
              <a:spcBef>
                <a:spcPts val="0"/>
              </a:spcBef>
            </a:pPr>
            <a:r>
              <a:rPr lang="fi-FI" sz="1550" dirty="0" err="1"/>
              <a:t>Mechanical</a:t>
            </a:r>
            <a:r>
              <a:rPr lang="fi-FI" sz="1550" dirty="0"/>
              <a:t> Engineering</a:t>
            </a:r>
          </a:p>
          <a:p>
            <a:pPr marL="685800" lvl="1" indent="-228600">
              <a:spcBef>
                <a:spcPts val="0"/>
              </a:spcBef>
            </a:pPr>
            <a:r>
              <a:rPr lang="fi-FI" sz="1550" dirty="0" err="1"/>
              <a:t>Production</a:t>
            </a:r>
            <a:r>
              <a:rPr lang="fi-FI" sz="1550" dirty="0"/>
              <a:t> Engineering / Food Engineering</a:t>
            </a:r>
          </a:p>
        </p:txBody>
      </p:sp>
      <p:pic>
        <p:nvPicPr>
          <p:cNvPr id="3" name="Picture 2" descr="A nursing students training with a dummy.">
            <a:extLst>
              <a:ext uri="{FF2B5EF4-FFF2-40B4-BE49-F238E27FC236}">
                <a16:creationId xmlns:a16="http://schemas.microsoft.com/office/drawing/2014/main" id="{2F791C0C-9D2B-A5D4-FE2B-A453419582D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654800" y="0"/>
            <a:ext cx="5537200" cy="685799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2"/>
          <p:cNvSpPr txBox="1">
            <a:spLocks noGrp="1"/>
          </p:cNvSpPr>
          <p:nvPr>
            <p:ph type="title"/>
          </p:nvPr>
        </p:nvSpPr>
        <p:spPr>
          <a:xfrm>
            <a:off x="747022" y="413815"/>
            <a:ext cx="5561012" cy="1150395"/>
          </a:xfrm>
          <a:prstGeom prst="rect">
            <a:avLst/>
          </a:prstGeom>
          <a:noFill/>
          <a:ln>
            <a:noFill/>
          </a:ln>
        </p:spPr>
        <p:txBody>
          <a:bodyPr spcFirstLastPara="1" wrap="square" lIns="91425" tIns="45700" rIns="91425" bIns="45700" anchor="t" anchorCtr="0">
            <a:noAutofit/>
          </a:bodyPr>
          <a:lstStyle/>
          <a:p>
            <a:pPr lvl="0">
              <a:lnSpc>
                <a:spcPts val="4320"/>
              </a:lnSpc>
              <a:buSzPts val="3800"/>
            </a:pPr>
            <a:r>
              <a:rPr lang="fi-FI" sz="3600" dirty="0" err="1"/>
              <a:t>Bachelor’s</a:t>
            </a:r>
            <a:r>
              <a:rPr lang="fi-FI" sz="3600" dirty="0"/>
              <a:t> </a:t>
            </a:r>
            <a:r>
              <a:rPr lang="fi-FI" sz="3600" dirty="0" err="1"/>
              <a:t>Degree</a:t>
            </a:r>
            <a:br>
              <a:rPr lang="fi-FI" sz="3600" dirty="0"/>
            </a:br>
            <a:r>
              <a:rPr lang="fi-FI" sz="3600" dirty="0" err="1"/>
              <a:t>Programmes</a:t>
            </a:r>
            <a:r>
              <a:rPr lang="fi-FI" sz="3600" dirty="0"/>
              <a:t> in </a:t>
            </a:r>
            <a:r>
              <a:rPr lang="fi-FI" sz="3600" dirty="0" err="1"/>
              <a:t>Finnish</a:t>
            </a:r>
            <a:endParaRPr sz="3600" dirty="0"/>
          </a:p>
        </p:txBody>
      </p:sp>
      <p:sp>
        <p:nvSpPr>
          <p:cNvPr id="389" name="Google Shape;389;p12"/>
          <p:cNvSpPr txBox="1">
            <a:spLocks noGrp="1"/>
          </p:cNvSpPr>
          <p:nvPr>
            <p:ph type="body" sz="quarter" idx="16"/>
          </p:nvPr>
        </p:nvSpPr>
        <p:spPr>
          <a:xfrm>
            <a:off x="747022" y="1951521"/>
            <a:ext cx="4525587" cy="3273705"/>
          </a:xfrm>
          <a:prstGeom prst="rect">
            <a:avLst/>
          </a:prstGeom>
          <a:noFill/>
          <a:ln>
            <a:noFill/>
          </a:ln>
        </p:spPr>
        <p:txBody>
          <a:bodyPr spcFirstLastPara="1" wrap="square" lIns="91425" tIns="45700" rIns="91425" bIns="45700" anchor="t" anchorCtr="0">
            <a:noAutofit/>
          </a:bodyPr>
          <a:lstStyle/>
          <a:p>
            <a:pPr marL="0" indent="0">
              <a:buNone/>
            </a:pPr>
            <a:r>
              <a:rPr lang="en-US" sz="2000" dirty="0"/>
              <a:t>Welfare and Health</a:t>
            </a:r>
          </a:p>
          <a:p>
            <a:pPr marL="685800" lvl="1" indent="-228600"/>
            <a:r>
              <a:rPr lang="en-US" sz="1600" dirty="0"/>
              <a:t>Elderly Care</a:t>
            </a:r>
          </a:p>
          <a:p>
            <a:pPr marL="685800" lvl="1" indent="-228600"/>
            <a:r>
              <a:rPr lang="en-US" sz="1600" dirty="0"/>
              <a:t>Nursing</a:t>
            </a:r>
          </a:p>
          <a:p>
            <a:pPr marL="685800" lvl="1" indent="-228600"/>
            <a:r>
              <a:rPr lang="en-US" sz="1600" dirty="0"/>
              <a:t>Physiotherapy</a:t>
            </a:r>
          </a:p>
          <a:p>
            <a:pPr marL="685800" lvl="1" indent="-228600"/>
            <a:r>
              <a:rPr lang="en-US" sz="1600" dirty="0"/>
              <a:t>Rehabilitation Counselling</a:t>
            </a:r>
          </a:p>
          <a:p>
            <a:pPr marL="685800" lvl="1" indent="-228600"/>
            <a:r>
              <a:rPr lang="en-US" sz="1600" dirty="0"/>
              <a:t>Social Services</a:t>
            </a:r>
          </a:p>
          <a:p>
            <a:pPr marL="457200" lvl="1" indent="0">
              <a:spcBef>
                <a:spcPts val="0"/>
              </a:spcBef>
              <a:buNone/>
            </a:pPr>
            <a:endParaRPr lang="en-US" sz="1500" dirty="0"/>
          </a:p>
          <a:p>
            <a:pPr marL="0" indent="0">
              <a:buNone/>
            </a:pPr>
            <a:endParaRPr lang="en-US" sz="2000" dirty="0"/>
          </a:p>
          <a:p>
            <a:pPr marL="228600" indent="-228600">
              <a:buSzPts val="2000"/>
            </a:pPr>
            <a:endParaRPr lang="fi-FI" sz="2000" dirty="0"/>
          </a:p>
          <a:p>
            <a:pPr marL="228600" indent="-228600">
              <a:buSzPts val="2000"/>
            </a:pPr>
            <a:endParaRPr lang="fi-FI" sz="2000" dirty="0"/>
          </a:p>
        </p:txBody>
      </p:sp>
      <p:pic>
        <p:nvPicPr>
          <p:cNvPr id="6" name="Picture Placeholder 5" descr="Close-up of a person painting..">
            <a:extLst>
              <a:ext uri="{FF2B5EF4-FFF2-40B4-BE49-F238E27FC236}">
                <a16:creationId xmlns:a16="http://schemas.microsoft.com/office/drawing/2014/main" id="{F0725547-8B18-0C06-8A63-E498ADCAF247}"/>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p:blipFill>
        <p:spPr>
          <a:xfrm>
            <a:off x="6630988" y="0"/>
            <a:ext cx="5561012" cy="6858000"/>
          </a:xfrm>
        </p:spPr>
      </p:pic>
    </p:spTree>
    <p:extLst>
      <p:ext uri="{BB962C8B-B14F-4D97-AF65-F5344CB8AC3E}">
        <p14:creationId xmlns:p14="http://schemas.microsoft.com/office/powerpoint/2010/main" val="2377963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9" name="Picture 8" descr="A group of people posing for a picture&#10;&#10;AI-generated content may be incorrect.">
            <a:extLst>
              <a:ext uri="{FF2B5EF4-FFF2-40B4-BE49-F238E27FC236}">
                <a16:creationId xmlns:a16="http://schemas.microsoft.com/office/drawing/2014/main" id="{4A2E0C9A-ED8B-5443-266C-16CDF2BB248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626086" y="0"/>
            <a:ext cx="5565914" cy="6858000"/>
          </a:xfrm>
          <a:prstGeom prst="rect">
            <a:avLst/>
          </a:prstGeom>
        </p:spPr>
      </p:pic>
      <p:sp>
        <p:nvSpPr>
          <p:cNvPr id="397" name="Google Shape;397;p13"/>
          <p:cNvSpPr txBox="1">
            <a:spLocks noGrp="1"/>
          </p:cNvSpPr>
          <p:nvPr>
            <p:ph type="title"/>
          </p:nvPr>
        </p:nvSpPr>
        <p:spPr>
          <a:xfrm>
            <a:off x="747023" y="564944"/>
            <a:ext cx="5348977" cy="115039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3500"/>
              <a:buFont typeface="Arial"/>
              <a:buNone/>
            </a:pPr>
            <a:r>
              <a:rPr lang="fi-FI" sz="3600" dirty="0" err="1"/>
              <a:t>Bachelor’s</a:t>
            </a:r>
            <a:r>
              <a:rPr lang="fi-FI" sz="3600" dirty="0"/>
              <a:t> </a:t>
            </a:r>
            <a:r>
              <a:rPr lang="fi-FI" sz="3600" dirty="0" err="1"/>
              <a:t>Degree</a:t>
            </a:r>
            <a:r>
              <a:rPr lang="fi-FI" sz="3600" dirty="0"/>
              <a:t> </a:t>
            </a:r>
            <a:r>
              <a:rPr lang="fi-FI" sz="3600" dirty="0" err="1"/>
              <a:t>Programmes</a:t>
            </a:r>
            <a:r>
              <a:rPr lang="fi-FI" sz="3600" dirty="0"/>
              <a:t> in English</a:t>
            </a:r>
            <a:endParaRPr sz="3600" dirty="0"/>
          </a:p>
        </p:txBody>
      </p:sp>
      <p:sp>
        <p:nvSpPr>
          <p:cNvPr id="398" name="Google Shape;398;p13"/>
          <p:cNvSpPr txBox="1">
            <a:spLocks noGrp="1"/>
          </p:cNvSpPr>
          <p:nvPr>
            <p:ph type="body" sz="quarter" idx="16"/>
          </p:nvPr>
        </p:nvSpPr>
        <p:spPr>
          <a:xfrm>
            <a:off x="747025" y="2226347"/>
            <a:ext cx="4739375" cy="3591129"/>
          </a:xfrm>
          <a:prstGeom prst="rect">
            <a:avLst/>
          </a:prstGeom>
          <a:noFill/>
          <a:ln>
            <a:noFill/>
          </a:ln>
        </p:spPr>
        <p:txBody>
          <a:bodyPr spcFirstLastPara="1" wrap="square" lIns="91425" tIns="45700" rIns="91425" bIns="45700" anchor="t" anchorCtr="0">
            <a:normAutofit/>
          </a:bodyPr>
          <a:lstStyle/>
          <a:p>
            <a:pPr marL="228600" lvl="0" indent="-228600" algn="l" rtl="0">
              <a:spcBef>
                <a:spcPts val="0"/>
              </a:spcBef>
              <a:spcAft>
                <a:spcPts val="0"/>
              </a:spcAft>
              <a:buClrTx/>
              <a:buSzPts val="1860"/>
              <a:buChar char="•"/>
            </a:pPr>
            <a:r>
              <a:rPr lang="fi-FI" sz="2000" dirty="0" err="1"/>
              <a:t>Artificial</a:t>
            </a:r>
            <a:r>
              <a:rPr lang="fi-FI" sz="2000" dirty="0"/>
              <a:t> </a:t>
            </a:r>
            <a:r>
              <a:rPr lang="fi-FI" sz="2000" dirty="0" err="1"/>
              <a:t>Intelligence</a:t>
            </a:r>
            <a:r>
              <a:rPr lang="fi-FI" sz="2000" dirty="0"/>
              <a:t> (AI)</a:t>
            </a:r>
          </a:p>
          <a:p>
            <a:pPr marL="228600" lvl="0" indent="-228600" algn="l" rtl="0">
              <a:spcBef>
                <a:spcPts val="1000"/>
              </a:spcBef>
              <a:spcAft>
                <a:spcPts val="0"/>
              </a:spcAft>
              <a:buClrTx/>
              <a:buSzPts val="1860"/>
              <a:buChar char="•"/>
            </a:pPr>
            <a:r>
              <a:rPr lang="fi-FI" sz="2000" dirty="0"/>
              <a:t>International Business </a:t>
            </a:r>
            <a:r>
              <a:rPr lang="fi-FI" sz="1600" dirty="0"/>
              <a:t>(NIBS </a:t>
            </a:r>
            <a:r>
              <a:rPr lang="fi-FI" sz="1600" dirty="0" err="1"/>
              <a:t>accredited</a:t>
            </a:r>
            <a:r>
              <a:rPr lang="fi-FI" sz="1600" dirty="0"/>
              <a:t>)</a:t>
            </a:r>
            <a:endParaRPr sz="1600" dirty="0"/>
          </a:p>
          <a:p>
            <a:pPr marL="228600" lvl="0" indent="-228600" algn="l" rtl="0">
              <a:spcBef>
                <a:spcPts val="1000"/>
              </a:spcBef>
              <a:spcAft>
                <a:spcPts val="0"/>
              </a:spcAft>
              <a:buClrTx/>
              <a:buSzPts val="1860"/>
              <a:buChar char="•"/>
            </a:pPr>
            <a:r>
              <a:rPr lang="fi-FI" sz="2000" dirty="0"/>
              <a:t>International </a:t>
            </a:r>
            <a:r>
              <a:rPr lang="fi-FI" sz="2000" dirty="0" err="1"/>
              <a:t>Tourism</a:t>
            </a:r>
            <a:r>
              <a:rPr lang="fi-FI" sz="2000" dirty="0"/>
              <a:t> Management</a:t>
            </a:r>
            <a:endParaRPr sz="2000" dirty="0"/>
          </a:p>
          <a:p>
            <a:pPr marL="228600" lvl="0" indent="-228600" algn="l" rtl="0">
              <a:spcBef>
                <a:spcPts val="1000"/>
              </a:spcBef>
              <a:spcAft>
                <a:spcPts val="0"/>
              </a:spcAft>
              <a:buClrTx/>
              <a:buSzPts val="1860"/>
              <a:buChar char="•"/>
            </a:pPr>
            <a:r>
              <a:rPr lang="fi-FI" sz="2000" dirty="0" err="1"/>
              <a:t>Logistics</a:t>
            </a:r>
            <a:endParaRPr sz="2000" dirty="0"/>
          </a:p>
          <a:p>
            <a:pPr marL="228600" lvl="0" indent="-228600" algn="l" rtl="0">
              <a:spcBef>
                <a:spcPts val="1000"/>
              </a:spcBef>
              <a:spcAft>
                <a:spcPts val="0"/>
              </a:spcAft>
              <a:buClrTx/>
              <a:buSzPts val="1860"/>
              <a:buChar char="•"/>
            </a:pPr>
            <a:r>
              <a:rPr lang="fi-FI" sz="2000" dirty="0" err="1"/>
              <a:t>Mechatronics</a:t>
            </a:r>
            <a:endParaRPr lang="fi-FI" sz="2000" dirty="0"/>
          </a:p>
          <a:p>
            <a:pPr marL="228600" lvl="0" indent="-228600" algn="l" rtl="0">
              <a:spcBef>
                <a:spcPts val="1000"/>
              </a:spcBef>
              <a:spcAft>
                <a:spcPts val="0"/>
              </a:spcAft>
              <a:buClrTx/>
              <a:buSzPts val="1860"/>
              <a:buChar char="•"/>
            </a:pPr>
            <a:r>
              <a:rPr lang="fi-FI" sz="2000" dirty="0" err="1"/>
              <a:t>Mechanical</a:t>
            </a:r>
            <a:r>
              <a:rPr lang="fi-FI" sz="2000" dirty="0"/>
              <a:t> Engineering</a:t>
            </a:r>
            <a:endParaRPr sz="2000" dirty="0"/>
          </a:p>
          <a:p>
            <a:pPr marL="228600" lvl="0" indent="-228600" algn="l" rtl="0">
              <a:spcBef>
                <a:spcPts val="1000"/>
              </a:spcBef>
              <a:spcAft>
                <a:spcPts val="0"/>
              </a:spcAft>
              <a:buClrTx/>
              <a:buSzPts val="1860"/>
              <a:buChar char="•"/>
            </a:pPr>
            <a:r>
              <a:rPr lang="fi-FI" sz="2000" dirty="0" err="1"/>
              <a:t>Nursing</a:t>
            </a:r>
            <a:endParaRPr sz="2000" dirty="0"/>
          </a:p>
          <a:p>
            <a:pPr marL="228600" lvl="0" indent="-228600" algn="l" rtl="0">
              <a:spcBef>
                <a:spcPts val="1000"/>
              </a:spcBef>
              <a:spcAft>
                <a:spcPts val="0"/>
              </a:spcAft>
              <a:buClrTx/>
              <a:buSzPts val="1860"/>
              <a:buChar char="•"/>
            </a:pPr>
            <a:r>
              <a:rPr lang="fi-FI" sz="2000" dirty="0" err="1"/>
              <a:t>Physiotherapy</a:t>
            </a:r>
            <a:r>
              <a:rPr lang="fi-FI" sz="1600" dirty="0"/>
              <a:t> (WCPT </a:t>
            </a:r>
            <a:r>
              <a:rPr lang="fi-FI" sz="1600" dirty="0" err="1"/>
              <a:t>accredited</a:t>
            </a:r>
            <a:r>
              <a:rPr lang="fi-FI" sz="1600" dirty="0"/>
              <a:t>)</a:t>
            </a:r>
            <a:endParaRPr sz="1600" dirty="0"/>
          </a:p>
        </p:txBody>
      </p:sp>
      <p:pic>
        <p:nvPicPr>
          <p:cNvPr id="27" name="Picture Placeholder 26" descr="A group of people posing and smiling.">
            <a:extLst>
              <a:ext uri="{FF2B5EF4-FFF2-40B4-BE49-F238E27FC236}">
                <a16:creationId xmlns:a16="http://schemas.microsoft.com/office/drawing/2014/main" id="{3D74B2ED-248B-7AF2-EEFD-7577CDC3FA2A}"/>
              </a:ext>
            </a:extLst>
          </p:cNvPr>
          <p:cNvPicPr>
            <a:picLocks noGrp="1" noChangeAspect="1"/>
          </p:cNvPicPr>
          <p:nvPr>
            <p:ph type="pic" sz="quarter" idx="17"/>
          </p:nvPr>
        </p:nvPicPr>
        <p:blipFill>
          <a:blip r:embed="rId4" cstate="email">
            <a:extLst>
              <a:ext uri="{28A0092B-C50C-407E-A947-70E740481C1C}">
                <a14:useLocalDpi xmlns:a14="http://schemas.microsoft.com/office/drawing/2010/main"/>
              </a:ext>
            </a:extLst>
          </a:blip>
          <a:srcRect/>
          <a:stretch>
            <a:fillRect/>
          </a:stretch>
        </p:blipFill>
        <p:spPr/>
      </p:pic>
      <p:pic>
        <p:nvPicPr>
          <p:cNvPr id="28" name="Google Shape;414;p15">
            <a:extLst>
              <a:ext uri="{FF2B5EF4-FFF2-40B4-BE49-F238E27FC236}">
                <a16:creationId xmlns:a16="http://schemas.microsoft.com/office/drawing/2014/main" id="{FD2661C9-8206-5F6E-94CF-A52B05ADCD07}"/>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622034" y="5500052"/>
            <a:ext cx="980405" cy="1132828"/>
          </a:xfrm>
          <a:prstGeom prst="rect">
            <a:avLst/>
          </a:prstGeom>
          <a:noFill/>
          <a:ln>
            <a:noFill/>
          </a:ln>
        </p:spPr>
      </p:pic>
      <p:pic>
        <p:nvPicPr>
          <p:cNvPr id="29" name="Kuva 4" descr="Kuva, joka sisältää kohteen teksti&#10;&#10;Kuvaus luotu automaattisesti">
            <a:extLst>
              <a:ext uri="{FF2B5EF4-FFF2-40B4-BE49-F238E27FC236}">
                <a16:creationId xmlns:a16="http://schemas.microsoft.com/office/drawing/2014/main" id="{420AAAE7-0931-321C-DB40-B3FAC50FF8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16653" y="5500052"/>
            <a:ext cx="2495216" cy="113282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5"/>
          <p:cNvSpPr txBox="1">
            <a:spLocks noGrp="1"/>
          </p:cNvSpPr>
          <p:nvPr>
            <p:ph type="title"/>
          </p:nvPr>
        </p:nvSpPr>
        <p:spPr>
          <a:xfrm>
            <a:off x="839787" y="790231"/>
            <a:ext cx="5494752" cy="115039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3600"/>
              <a:buFont typeface="Arial"/>
              <a:buNone/>
            </a:pPr>
            <a:r>
              <a:rPr lang="fi-FI" sz="3600" dirty="0" err="1"/>
              <a:t>Master’s</a:t>
            </a:r>
            <a:r>
              <a:rPr lang="fi-FI" sz="3600" dirty="0"/>
              <a:t> </a:t>
            </a:r>
            <a:r>
              <a:rPr lang="fi-FI" sz="3600" dirty="0" err="1"/>
              <a:t>Degree</a:t>
            </a:r>
            <a:br>
              <a:rPr lang="fi-FI" sz="3600" dirty="0"/>
            </a:br>
            <a:r>
              <a:rPr lang="fi-FI" sz="3600" dirty="0" err="1"/>
              <a:t>Programmes</a:t>
            </a:r>
            <a:r>
              <a:rPr lang="fi-FI" sz="3600" dirty="0"/>
              <a:t> in English</a:t>
            </a:r>
            <a:endParaRPr dirty="0"/>
          </a:p>
        </p:txBody>
      </p:sp>
      <p:pic>
        <p:nvPicPr>
          <p:cNvPr id="414" name="Google Shape;414;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6285" y="5701408"/>
            <a:ext cx="717645" cy="860275"/>
          </a:xfrm>
          <a:prstGeom prst="rect">
            <a:avLst/>
          </a:prstGeom>
          <a:noFill/>
          <a:ln>
            <a:noFill/>
          </a:ln>
        </p:spPr>
      </p:pic>
      <p:sp>
        <p:nvSpPr>
          <p:cNvPr id="415" name="Google Shape;415;p15"/>
          <p:cNvSpPr/>
          <p:nvPr/>
        </p:nvSpPr>
        <p:spPr>
          <a:xfrm>
            <a:off x="1790925" y="5733293"/>
            <a:ext cx="315478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i-FI" sz="1600" dirty="0" err="1">
                <a:solidFill>
                  <a:schemeClr val="tx1"/>
                </a:solidFill>
                <a:latin typeface="Arial"/>
                <a:ea typeface="Arial"/>
                <a:cs typeface="Arial"/>
                <a:sym typeface="Arial"/>
              </a:rPr>
              <a:t>The</a:t>
            </a:r>
            <a:r>
              <a:rPr lang="fi-FI" sz="1600" dirty="0">
                <a:solidFill>
                  <a:schemeClr val="tx1"/>
                </a:solidFill>
                <a:latin typeface="Arial"/>
                <a:ea typeface="Arial"/>
                <a:cs typeface="Arial"/>
                <a:sym typeface="Arial"/>
              </a:rPr>
              <a:t> English business </a:t>
            </a:r>
            <a:r>
              <a:rPr lang="fi-FI" sz="1600" dirty="0" err="1">
                <a:solidFill>
                  <a:schemeClr val="tx1"/>
                </a:solidFill>
                <a:latin typeface="Arial"/>
                <a:ea typeface="Arial"/>
                <a:cs typeface="Arial"/>
                <a:sym typeface="Arial"/>
              </a:rPr>
              <a:t>education</a:t>
            </a:r>
            <a:r>
              <a:rPr lang="fi-FI" sz="1600" dirty="0">
                <a:solidFill>
                  <a:schemeClr val="tx1"/>
                </a:solidFill>
                <a:latin typeface="Arial"/>
                <a:ea typeface="Arial"/>
                <a:cs typeface="Arial"/>
                <a:sym typeface="Arial"/>
              </a:rPr>
              <a:t> is </a:t>
            </a:r>
            <a:r>
              <a:rPr lang="fi-FI" sz="1600" dirty="0" err="1">
                <a:solidFill>
                  <a:schemeClr val="tx1"/>
                </a:solidFill>
                <a:latin typeface="Arial"/>
                <a:ea typeface="Arial"/>
                <a:cs typeface="Arial"/>
                <a:sym typeface="Arial"/>
              </a:rPr>
              <a:t>accredited</a:t>
            </a:r>
            <a:r>
              <a:rPr lang="fi-FI" sz="1600" dirty="0">
                <a:solidFill>
                  <a:schemeClr val="tx1"/>
                </a:solidFill>
                <a:latin typeface="Arial"/>
                <a:ea typeface="Arial"/>
                <a:cs typeface="Arial"/>
                <a:sym typeface="Arial"/>
              </a:rPr>
              <a:t> </a:t>
            </a:r>
            <a:r>
              <a:rPr lang="fi-FI" sz="1600" dirty="0" err="1">
                <a:solidFill>
                  <a:schemeClr val="tx1"/>
                </a:solidFill>
                <a:latin typeface="Arial"/>
                <a:ea typeface="Arial"/>
                <a:cs typeface="Arial"/>
                <a:sym typeface="Arial"/>
              </a:rPr>
              <a:t>by</a:t>
            </a:r>
            <a:r>
              <a:rPr lang="fi-FI" sz="1600" dirty="0">
                <a:solidFill>
                  <a:schemeClr val="tx1"/>
                </a:solidFill>
                <a:latin typeface="Arial"/>
                <a:ea typeface="Arial"/>
                <a:cs typeface="Arial"/>
                <a:sym typeface="Arial"/>
              </a:rPr>
              <a:t> NIBS</a:t>
            </a:r>
            <a:endParaRPr lang="fi-FI" dirty="0">
              <a:solidFill>
                <a:schemeClr val="tx1"/>
              </a:solidFill>
            </a:endParaRPr>
          </a:p>
        </p:txBody>
      </p:sp>
      <p:pic>
        <p:nvPicPr>
          <p:cNvPr id="3" name="Picture 2" descr="A group of people sitting on the lawn.">
            <a:extLst>
              <a:ext uri="{FF2B5EF4-FFF2-40B4-BE49-F238E27FC236}">
                <a16:creationId xmlns:a16="http://schemas.microsoft.com/office/drawing/2014/main" id="{F4E0E572-45FA-5C0F-38ED-0184B9EFBE7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411534" y="0"/>
            <a:ext cx="5780467" cy="6858000"/>
          </a:xfrm>
          <a:prstGeom prst="rect">
            <a:avLst/>
          </a:prstGeom>
        </p:spPr>
      </p:pic>
      <p:sp>
        <p:nvSpPr>
          <p:cNvPr id="5" name="Text Placeholder 9">
            <a:extLst>
              <a:ext uri="{FF2B5EF4-FFF2-40B4-BE49-F238E27FC236}">
                <a16:creationId xmlns:a16="http://schemas.microsoft.com/office/drawing/2014/main" id="{B7D7A506-8019-F34D-FFD6-D67B2468E640}"/>
              </a:ext>
            </a:extLst>
          </p:cNvPr>
          <p:cNvSpPr>
            <a:spLocks noGrp="1"/>
          </p:cNvSpPr>
          <p:nvPr>
            <p:ph type="body" sz="quarter" idx="16"/>
          </p:nvPr>
        </p:nvSpPr>
        <p:spPr>
          <a:xfrm>
            <a:off x="772554" y="2344971"/>
            <a:ext cx="5256211" cy="3273705"/>
          </a:xfrm>
        </p:spPr>
        <p:txBody>
          <a:bodyPr>
            <a:normAutofit/>
          </a:bodyPr>
          <a:lstStyle/>
          <a:p>
            <a:r>
              <a:rPr lang="en-ES" sz="2200" dirty="0"/>
              <a:t>Sustainable Business Management</a:t>
            </a:r>
          </a:p>
          <a:p>
            <a:r>
              <a:rPr lang="en-ES" sz="2200" dirty="0"/>
              <a:t>Tourism and Business Management</a:t>
            </a:r>
          </a:p>
        </p:txBody>
      </p:sp>
      <p:pic>
        <p:nvPicPr>
          <p:cNvPr id="6" name="Picture 5" descr="Master school -label.">
            <a:extLst>
              <a:ext uri="{FF2B5EF4-FFF2-40B4-BE49-F238E27FC236}">
                <a16:creationId xmlns:a16="http://schemas.microsoft.com/office/drawing/2014/main" id="{CB52DC3A-851F-10CC-54CB-5695CF5105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59253" y="5916790"/>
            <a:ext cx="2607330" cy="99063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41953-AFF3-4F44-C89D-AD5A1D274C9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F966479-5589-29BE-C70A-8B03D9B9A420}"/>
              </a:ext>
            </a:extLst>
          </p:cNvPr>
          <p:cNvSpPr>
            <a:spLocks noGrp="1"/>
          </p:cNvSpPr>
          <p:nvPr>
            <p:ph type="body" sz="quarter" idx="16"/>
          </p:nvPr>
        </p:nvSpPr>
        <p:spPr>
          <a:xfrm>
            <a:off x="839787" y="2139408"/>
            <a:ext cx="4900614" cy="6073259"/>
          </a:xfrm>
        </p:spPr>
        <p:txBody>
          <a:bodyPr vert="horz" lIns="91440" tIns="45720" rIns="91440" bIns="45720" rtlCol="0" anchor="t">
            <a:noAutofit/>
          </a:bodyPr>
          <a:lstStyle/>
          <a:p>
            <a:pPr marL="0" indent="0">
              <a:buNone/>
            </a:pPr>
            <a:r>
              <a:rPr lang="en-US" sz="2000" dirty="0">
                <a:latin typeface="Arial"/>
                <a:ea typeface="Open Sans"/>
                <a:cs typeface="Arial"/>
              </a:rPr>
              <a:t>SAMK Master School brings together Master's degrees in Finnish and offers flexible, individual study paths that meet both personal and professional needs.</a:t>
            </a:r>
          </a:p>
          <a:p>
            <a:pPr marL="0" indent="0">
              <a:buNone/>
            </a:pPr>
            <a:r>
              <a:rPr lang="en-US" sz="2000" dirty="0">
                <a:latin typeface="Arial"/>
                <a:ea typeface="Open Sans"/>
                <a:cs typeface="Arial"/>
              </a:rPr>
              <a:t>Degrees (in Finnish):</a:t>
            </a:r>
          </a:p>
          <a:p>
            <a:pPr marL="342900" lvl="0" indent="-342900">
              <a:buFont typeface="Symbol" pitchFamily="2" charset="2"/>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Responsible Supply Chain</a:t>
            </a:r>
            <a:endParaRPr lang="en-E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Future Leadership</a:t>
            </a:r>
            <a:endParaRPr lang="en-E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Technology</a:t>
            </a:r>
            <a:endParaRPr lang="en-E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Font typeface="Symbol" pitchFamily="2" charset="2"/>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Renewing Expertise and Leadership in Well-being</a:t>
            </a:r>
            <a:endParaRPr lang="en-E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4A9C0CAB-4C5F-8145-ECE6-64656574CB23}"/>
              </a:ext>
            </a:extLst>
          </p:cNvPr>
          <p:cNvSpPr>
            <a:spLocks noGrp="1"/>
          </p:cNvSpPr>
          <p:nvPr>
            <p:ph type="title"/>
          </p:nvPr>
        </p:nvSpPr>
        <p:spPr>
          <a:xfrm>
            <a:off x="839788" y="989013"/>
            <a:ext cx="5256212" cy="1150395"/>
          </a:xfrm>
        </p:spPr>
        <p:txBody>
          <a:bodyPr/>
          <a:lstStyle/>
          <a:p>
            <a:r>
              <a:rPr lang="fi-FI" sz="3600" dirty="0"/>
              <a:t>SAMK Master School</a:t>
            </a:r>
          </a:p>
        </p:txBody>
      </p:sp>
      <p:pic>
        <p:nvPicPr>
          <p:cNvPr id="10" name="Picture Placeholder 9">
            <a:extLst>
              <a:ext uri="{FF2B5EF4-FFF2-40B4-BE49-F238E27FC236}">
                <a16:creationId xmlns:a16="http://schemas.microsoft.com/office/drawing/2014/main" id="{0AE570DB-E589-1067-7AF4-B6D22405DF43}"/>
              </a:ext>
              <a:ext uri="{C183D7F6-B498-43B3-948B-1728B52AA6E4}">
                <adec:decorative xmlns:adec="http://schemas.microsoft.com/office/drawing/2017/decorative" val="1"/>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p:pic>
      <p:pic>
        <p:nvPicPr>
          <p:cNvPr id="7" name="Picture 6" descr="Master school -label.">
            <a:extLst>
              <a:ext uri="{FF2B5EF4-FFF2-40B4-BE49-F238E27FC236}">
                <a16:creationId xmlns:a16="http://schemas.microsoft.com/office/drawing/2014/main" id="{89595FA5-1AEF-AA54-4C90-68BF921ED3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7635" y="293414"/>
            <a:ext cx="2607330" cy="990638"/>
          </a:xfrm>
          <a:prstGeom prst="rect">
            <a:avLst/>
          </a:prstGeom>
        </p:spPr>
      </p:pic>
    </p:spTree>
    <p:extLst>
      <p:ext uri="{BB962C8B-B14F-4D97-AF65-F5344CB8AC3E}">
        <p14:creationId xmlns:p14="http://schemas.microsoft.com/office/powerpoint/2010/main" val="601811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8">
          <a:extLst>
            <a:ext uri="{FF2B5EF4-FFF2-40B4-BE49-F238E27FC236}">
              <a16:creationId xmlns:a16="http://schemas.microsoft.com/office/drawing/2014/main" id="{5DFB133C-03E9-6FF7-654A-79D72672A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F39074-F543-F0C0-CC47-E3CA5925F237}"/>
              </a:ext>
            </a:extLst>
          </p:cNvPr>
          <p:cNvSpPr>
            <a:spLocks noGrp="1"/>
          </p:cNvSpPr>
          <p:nvPr>
            <p:ph type="title"/>
          </p:nvPr>
        </p:nvSpPr>
        <p:spPr>
          <a:xfrm>
            <a:off x="1369695" y="3538060"/>
            <a:ext cx="4012580" cy="871735"/>
          </a:xfrm>
        </p:spPr>
        <p:txBody>
          <a:bodyPr/>
          <a:lstStyle/>
          <a:p>
            <a:pPr marL="0" indent="0"/>
            <a:r>
              <a:rPr lang="fi-FI" dirty="0" err="1">
                <a:latin typeface="Arial"/>
                <a:ea typeface="Arial"/>
                <a:cs typeface="Arial"/>
                <a:sym typeface="Arial"/>
              </a:rPr>
              <a:t>Personnel</a:t>
            </a:r>
            <a:r>
              <a:rPr lang="fi-FI" dirty="0"/>
              <a:t>  </a:t>
            </a:r>
            <a:r>
              <a:rPr lang="fi-FI" dirty="0" err="1"/>
              <a:t>ca</a:t>
            </a:r>
            <a:r>
              <a:rPr lang="fi-FI" dirty="0"/>
              <a:t> 530</a:t>
            </a:r>
            <a:br>
              <a:rPr lang="fi-FI" dirty="0"/>
            </a:br>
            <a:r>
              <a:rPr lang="fi-FI" dirty="0" err="1">
                <a:latin typeface="Arial"/>
                <a:ea typeface="Arial"/>
                <a:cs typeface="Arial"/>
                <a:sym typeface="Arial"/>
              </a:rPr>
              <a:t>Students</a:t>
            </a:r>
            <a:r>
              <a:rPr lang="fi-FI" dirty="0"/>
              <a:t>   </a:t>
            </a:r>
            <a:r>
              <a:rPr lang="fi-FI" dirty="0">
                <a:latin typeface="Arial"/>
                <a:ea typeface="Arial"/>
                <a:cs typeface="Arial"/>
                <a:sym typeface="Arial"/>
              </a:rPr>
              <a:t> </a:t>
            </a:r>
            <a:r>
              <a:rPr lang="fi-FI" dirty="0" err="1"/>
              <a:t>ca</a:t>
            </a:r>
            <a:r>
              <a:rPr lang="fi-FI" dirty="0"/>
              <a:t> 7 600</a:t>
            </a:r>
          </a:p>
        </p:txBody>
      </p:sp>
      <p:sp>
        <p:nvSpPr>
          <p:cNvPr id="292" name="Google Shape;292;p2">
            <a:extLst>
              <a:ext uri="{FF2B5EF4-FFF2-40B4-BE49-F238E27FC236}">
                <a16:creationId xmlns:a16="http://schemas.microsoft.com/office/drawing/2014/main" id="{EE2EE639-7D42-C1D2-01D3-503E9B72C8D8}"/>
              </a:ext>
            </a:extLst>
          </p:cNvPr>
          <p:cNvSpPr txBox="1">
            <a:spLocks noGrp="1"/>
          </p:cNvSpPr>
          <p:nvPr>
            <p:ph type="body" sz="quarter" idx="14"/>
          </p:nvPr>
        </p:nvSpPr>
        <p:spPr>
          <a:xfrm>
            <a:off x="6298883" y="3467724"/>
            <a:ext cx="5040312" cy="819150"/>
          </a:xfrm>
          <a:prstGeom prst="rect">
            <a:avLst/>
          </a:prstGeom>
          <a:noFill/>
          <a:ln>
            <a:noFill/>
          </a:ln>
        </p:spPr>
        <p:txBody>
          <a:bodyPr spcFirstLastPara="1" wrap="square" lIns="91425" tIns="45700" rIns="91425" bIns="45700" anchor="t" anchorCtr="0">
            <a:normAutofit/>
          </a:bodyPr>
          <a:lstStyle/>
          <a:p>
            <a:pPr marL="0" lvl="0" indent="0" algn="l" rtl="0">
              <a:lnSpc>
                <a:spcPct val="108108"/>
              </a:lnSpc>
              <a:spcBef>
                <a:spcPts val="0"/>
              </a:spcBef>
              <a:spcAft>
                <a:spcPts val="0"/>
              </a:spcAft>
              <a:buClr>
                <a:schemeClr val="lt1"/>
              </a:buClr>
              <a:buSzPts val="2220"/>
              <a:buNone/>
            </a:pPr>
            <a:r>
              <a:rPr lang="fi-FI" sz="2220" dirty="0"/>
              <a:t>38 </a:t>
            </a:r>
            <a:r>
              <a:rPr lang="fi-FI" sz="2220" dirty="0" err="1"/>
              <a:t>degree</a:t>
            </a:r>
            <a:r>
              <a:rPr lang="fi-FI" sz="2220" dirty="0"/>
              <a:t> </a:t>
            </a:r>
            <a:r>
              <a:rPr lang="fi-FI" sz="2220" dirty="0" err="1"/>
              <a:t>programmes</a:t>
            </a:r>
            <a:endParaRPr sz="2220" dirty="0">
              <a:highlight>
                <a:srgbClr val="00FFFF"/>
              </a:highlight>
            </a:endParaRPr>
          </a:p>
        </p:txBody>
      </p:sp>
      <p:sp>
        <p:nvSpPr>
          <p:cNvPr id="293" name="Google Shape;293;p2">
            <a:extLst>
              <a:ext uri="{FF2B5EF4-FFF2-40B4-BE49-F238E27FC236}">
                <a16:creationId xmlns:a16="http://schemas.microsoft.com/office/drawing/2014/main" id="{CA52DED4-5F66-2F89-90EC-2C555EEF5FE5}"/>
              </a:ext>
            </a:extLst>
          </p:cNvPr>
          <p:cNvSpPr/>
          <p:nvPr/>
        </p:nvSpPr>
        <p:spPr>
          <a:xfrm>
            <a:off x="6298537" y="3848439"/>
            <a:ext cx="2491388"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i-FI" sz="1700" dirty="0">
                <a:solidFill>
                  <a:schemeClr val="tx1"/>
                </a:solidFill>
                <a:latin typeface="Arial"/>
                <a:ea typeface="Arial"/>
                <a:cs typeface="Arial"/>
                <a:sym typeface="Arial"/>
              </a:rPr>
              <a:t>(of </a:t>
            </a:r>
            <a:r>
              <a:rPr lang="fi-FI" sz="1700" dirty="0" err="1">
                <a:solidFill>
                  <a:schemeClr val="tx1"/>
                </a:solidFill>
                <a:latin typeface="Arial"/>
                <a:ea typeface="Arial"/>
                <a:cs typeface="Arial"/>
                <a:sym typeface="Arial"/>
              </a:rPr>
              <a:t>which</a:t>
            </a:r>
            <a:r>
              <a:rPr lang="fi-FI" sz="1700" dirty="0">
                <a:solidFill>
                  <a:schemeClr val="tx1"/>
                </a:solidFill>
                <a:latin typeface="Arial"/>
                <a:ea typeface="Arial"/>
                <a:cs typeface="Arial"/>
                <a:sym typeface="Arial"/>
              </a:rPr>
              <a:t> 10</a:t>
            </a:r>
            <a:r>
              <a:rPr lang="fi-FI" sz="1700" dirty="0">
                <a:solidFill>
                  <a:schemeClr val="tx1"/>
                </a:solidFill>
              </a:rPr>
              <a:t> </a:t>
            </a:r>
            <a:r>
              <a:rPr lang="fi-FI" sz="1700" dirty="0">
                <a:solidFill>
                  <a:schemeClr val="tx1"/>
                </a:solidFill>
                <a:latin typeface="Arial"/>
                <a:ea typeface="Arial"/>
                <a:cs typeface="Arial"/>
                <a:sym typeface="Arial"/>
              </a:rPr>
              <a:t>in English)</a:t>
            </a:r>
            <a:endParaRPr dirty="0">
              <a:solidFill>
                <a:schemeClr val="tx1"/>
              </a:solidFill>
            </a:endParaRPr>
          </a:p>
        </p:txBody>
      </p:sp>
      <p:sp>
        <p:nvSpPr>
          <p:cNvPr id="294" name="Google Shape;294;p2">
            <a:extLst>
              <a:ext uri="{FF2B5EF4-FFF2-40B4-BE49-F238E27FC236}">
                <a16:creationId xmlns:a16="http://schemas.microsoft.com/office/drawing/2014/main" id="{6990C646-5537-F605-5993-62749DBCFE3A}"/>
              </a:ext>
            </a:extLst>
          </p:cNvPr>
          <p:cNvSpPr/>
          <p:nvPr/>
        </p:nvSpPr>
        <p:spPr>
          <a:xfrm>
            <a:off x="715991" y="3577272"/>
            <a:ext cx="597652" cy="575988"/>
          </a:xfrm>
          <a:custGeom>
            <a:avLst/>
            <a:gdLst/>
            <a:ahLst/>
            <a:cxnLst/>
            <a:rect l="l" t="t" r="r" b="b"/>
            <a:pathLst>
              <a:path w="602" h="580" extrusionOk="0">
                <a:moveTo>
                  <a:pt x="601" y="551"/>
                </a:moveTo>
                <a:lnTo>
                  <a:pt x="601" y="551"/>
                </a:lnTo>
                <a:cubicBezTo>
                  <a:pt x="601" y="572"/>
                  <a:pt x="594" y="579"/>
                  <a:pt x="572" y="579"/>
                </a:cubicBezTo>
                <a:cubicBezTo>
                  <a:pt x="28" y="579"/>
                  <a:pt x="28" y="579"/>
                  <a:pt x="28" y="579"/>
                </a:cubicBezTo>
                <a:cubicBezTo>
                  <a:pt x="14" y="579"/>
                  <a:pt x="0" y="572"/>
                  <a:pt x="0" y="551"/>
                </a:cubicBezTo>
                <a:cubicBezTo>
                  <a:pt x="0" y="551"/>
                  <a:pt x="0" y="452"/>
                  <a:pt x="78" y="410"/>
                </a:cubicBezTo>
                <a:cubicBezTo>
                  <a:pt x="120" y="388"/>
                  <a:pt x="106" y="410"/>
                  <a:pt x="163" y="381"/>
                </a:cubicBezTo>
                <a:cubicBezTo>
                  <a:pt x="219" y="360"/>
                  <a:pt x="233" y="353"/>
                  <a:pt x="233" y="353"/>
                </a:cubicBezTo>
                <a:cubicBezTo>
                  <a:pt x="233" y="296"/>
                  <a:pt x="233" y="296"/>
                  <a:pt x="233" y="296"/>
                </a:cubicBezTo>
                <a:cubicBezTo>
                  <a:pt x="233" y="296"/>
                  <a:pt x="212" y="275"/>
                  <a:pt x="205" y="226"/>
                </a:cubicBezTo>
                <a:cubicBezTo>
                  <a:pt x="191" y="233"/>
                  <a:pt x="191" y="212"/>
                  <a:pt x="191" y="198"/>
                </a:cubicBezTo>
                <a:cubicBezTo>
                  <a:pt x="191" y="183"/>
                  <a:pt x="184" y="148"/>
                  <a:pt x="198" y="148"/>
                </a:cubicBezTo>
                <a:cubicBezTo>
                  <a:pt x="191" y="127"/>
                  <a:pt x="191" y="99"/>
                  <a:pt x="191" y="92"/>
                </a:cubicBezTo>
                <a:cubicBezTo>
                  <a:pt x="198" y="49"/>
                  <a:pt x="240" y="0"/>
                  <a:pt x="304" y="0"/>
                </a:cubicBezTo>
                <a:cubicBezTo>
                  <a:pt x="375" y="0"/>
                  <a:pt x="410" y="49"/>
                  <a:pt x="410" y="92"/>
                </a:cubicBezTo>
                <a:cubicBezTo>
                  <a:pt x="410" y="99"/>
                  <a:pt x="410" y="127"/>
                  <a:pt x="403" y="148"/>
                </a:cubicBezTo>
                <a:cubicBezTo>
                  <a:pt x="424" y="148"/>
                  <a:pt x="417" y="183"/>
                  <a:pt x="417" y="198"/>
                </a:cubicBezTo>
                <a:cubicBezTo>
                  <a:pt x="417" y="212"/>
                  <a:pt x="410" y="233"/>
                  <a:pt x="396" y="226"/>
                </a:cubicBezTo>
                <a:cubicBezTo>
                  <a:pt x="389" y="275"/>
                  <a:pt x="368" y="296"/>
                  <a:pt x="368" y="296"/>
                </a:cubicBezTo>
                <a:cubicBezTo>
                  <a:pt x="368" y="353"/>
                  <a:pt x="368" y="353"/>
                  <a:pt x="368" y="353"/>
                </a:cubicBezTo>
                <a:cubicBezTo>
                  <a:pt x="368" y="353"/>
                  <a:pt x="382" y="360"/>
                  <a:pt x="438" y="381"/>
                </a:cubicBezTo>
                <a:cubicBezTo>
                  <a:pt x="502" y="410"/>
                  <a:pt x="481" y="388"/>
                  <a:pt x="530" y="410"/>
                </a:cubicBezTo>
                <a:cubicBezTo>
                  <a:pt x="601" y="452"/>
                  <a:pt x="601" y="551"/>
                  <a:pt x="601" y="551"/>
                </a:cubicBezTo>
              </a:path>
            </a:pathLst>
          </a:custGeom>
          <a:solidFill>
            <a:schemeClr val="tx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6" name="Text Placeholder 5">
            <a:extLst>
              <a:ext uri="{FF2B5EF4-FFF2-40B4-BE49-F238E27FC236}">
                <a16:creationId xmlns:a16="http://schemas.microsoft.com/office/drawing/2014/main" id="{0A0AB8FA-044F-9D3B-4909-72D433562B93}"/>
              </a:ext>
            </a:extLst>
          </p:cNvPr>
          <p:cNvSpPr>
            <a:spLocks noGrp="1"/>
          </p:cNvSpPr>
          <p:nvPr>
            <p:ph type="body" sz="quarter" idx="11"/>
          </p:nvPr>
        </p:nvSpPr>
        <p:spPr>
          <a:xfrm>
            <a:off x="1369695" y="4296701"/>
            <a:ext cx="3557588" cy="1519677"/>
          </a:xfrm>
        </p:spPr>
        <p:txBody>
          <a:bodyPr/>
          <a:lstStyle/>
          <a:p>
            <a:r>
              <a:rPr lang="fi-FI" sz="1900" dirty="0" err="1"/>
              <a:t>Additionally</a:t>
            </a:r>
            <a:r>
              <a:rPr lang="fi-FI" sz="1900" dirty="0"/>
              <a:t> </a:t>
            </a:r>
            <a:r>
              <a:rPr lang="fi-FI" sz="1900" dirty="0" err="1"/>
              <a:t>ca</a:t>
            </a:r>
            <a:r>
              <a:rPr lang="fi-FI" sz="1900" dirty="0"/>
              <a:t> 4 400 / </a:t>
            </a:r>
            <a:r>
              <a:rPr lang="fi-FI" sz="1900" dirty="0" err="1"/>
              <a:t>year</a:t>
            </a:r>
            <a:r>
              <a:rPr lang="fi-FI" sz="1900" dirty="0"/>
              <a:t> </a:t>
            </a:r>
            <a:r>
              <a:rPr lang="fi-FI" sz="1900" dirty="0" err="1"/>
              <a:t>within</a:t>
            </a:r>
            <a:r>
              <a:rPr lang="fi-FI" sz="1900" dirty="0"/>
              <a:t> </a:t>
            </a:r>
            <a:r>
              <a:rPr lang="fi-FI" sz="1900" dirty="0" err="1"/>
              <a:t>the</a:t>
            </a:r>
            <a:r>
              <a:rPr lang="fi-FI" sz="1900" dirty="0"/>
              <a:t> Service of </a:t>
            </a:r>
            <a:r>
              <a:rPr lang="fi-FI" sz="1900" dirty="0" err="1"/>
              <a:t>Continuing</a:t>
            </a:r>
            <a:r>
              <a:rPr lang="fi-FI" sz="1900" dirty="0"/>
              <a:t> </a:t>
            </a:r>
            <a:r>
              <a:rPr lang="fi-FI" sz="1900" dirty="0" err="1"/>
              <a:t>Education</a:t>
            </a:r>
            <a:endParaRPr lang="fi-FI" sz="1900" dirty="0"/>
          </a:p>
        </p:txBody>
      </p:sp>
      <p:pic>
        <p:nvPicPr>
          <p:cNvPr id="7" name="Kuva 15">
            <a:extLst>
              <a:ext uri="{FF2B5EF4-FFF2-40B4-BE49-F238E27FC236}">
                <a16:creationId xmlns:a16="http://schemas.microsoft.com/office/drawing/2014/main" id="{1AFBE584-B28C-5463-E1E8-001D7D222E15}"/>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55958" y="3577272"/>
            <a:ext cx="485534" cy="624901"/>
          </a:xfrm>
          <a:prstGeom prst="rect">
            <a:avLst/>
          </a:prstGeom>
        </p:spPr>
      </p:pic>
      <p:sp>
        <p:nvSpPr>
          <p:cNvPr id="9" name="Text Placeholder 8">
            <a:extLst>
              <a:ext uri="{FF2B5EF4-FFF2-40B4-BE49-F238E27FC236}">
                <a16:creationId xmlns:a16="http://schemas.microsoft.com/office/drawing/2014/main" id="{32DD5913-1D52-FE89-4D21-F7F3BB35EB7C}"/>
              </a:ext>
            </a:extLst>
          </p:cNvPr>
          <p:cNvSpPr>
            <a:spLocks noGrp="1"/>
          </p:cNvSpPr>
          <p:nvPr>
            <p:ph type="body" sz="quarter" idx="12"/>
          </p:nvPr>
        </p:nvSpPr>
        <p:spPr>
          <a:xfrm>
            <a:off x="6298537" y="4241024"/>
            <a:ext cx="5040313" cy="438435"/>
          </a:xfrm>
        </p:spPr>
        <p:txBody>
          <a:bodyPr/>
          <a:lstStyle/>
          <a:p>
            <a:r>
              <a:rPr lang="en-ES" sz="1900" dirty="0"/>
              <a:t>Bachelor’s Degrees</a:t>
            </a:r>
          </a:p>
          <a:p>
            <a:r>
              <a:rPr lang="en-ES" sz="1900" dirty="0"/>
              <a:t>Master’s Degrees</a:t>
            </a:r>
          </a:p>
          <a:p>
            <a:r>
              <a:rPr lang="en-ES" sz="1900" dirty="0"/>
              <a:t>Open UAS</a:t>
            </a:r>
          </a:p>
          <a:p>
            <a:r>
              <a:rPr lang="en-ES" sz="1900" dirty="0"/>
              <a:t>Educational services, courses, seminars</a:t>
            </a:r>
          </a:p>
        </p:txBody>
      </p:sp>
    </p:spTree>
    <p:extLst>
      <p:ext uri="{BB962C8B-B14F-4D97-AF65-F5344CB8AC3E}">
        <p14:creationId xmlns:p14="http://schemas.microsoft.com/office/powerpoint/2010/main" val="230267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 name="Picture Placeholder 3" descr="A person standing next to solar panels.">
            <a:extLst>
              <a:ext uri="{FF2B5EF4-FFF2-40B4-BE49-F238E27FC236}">
                <a16:creationId xmlns:a16="http://schemas.microsoft.com/office/drawing/2014/main" id="{48566ADA-6F4A-55C2-11DA-C7C9EF804CCC}"/>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p:blipFill>
        <p:spPr>
          <a:xfrm>
            <a:off x="6451599" y="0"/>
            <a:ext cx="5740401" cy="6858000"/>
          </a:xfrm>
        </p:spPr>
      </p:pic>
      <p:sp>
        <p:nvSpPr>
          <p:cNvPr id="463" name="Google Shape;463;p21"/>
          <p:cNvSpPr txBox="1">
            <a:spLocks noGrp="1"/>
          </p:cNvSpPr>
          <p:nvPr>
            <p:ph type="title"/>
          </p:nvPr>
        </p:nvSpPr>
        <p:spPr>
          <a:xfrm>
            <a:off x="839788" y="670961"/>
            <a:ext cx="4600892" cy="1150395"/>
          </a:xfrm>
          <a:prstGeom prst="rect">
            <a:avLst/>
          </a:prstGeom>
          <a:noFill/>
          <a:ln>
            <a:noFill/>
          </a:ln>
        </p:spPr>
        <p:txBody>
          <a:bodyPr spcFirstLastPara="1" wrap="square" lIns="91425" tIns="45700" rIns="91425" bIns="45700" anchor="t" anchorCtr="0">
            <a:noAutofit/>
          </a:bodyPr>
          <a:lstStyle/>
          <a:p>
            <a:pPr marL="0" lvl="0" indent="0" algn="l" rtl="0">
              <a:lnSpc>
                <a:spcPct val="115789"/>
              </a:lnSpc>
              <a:spcBef>
                <a:spcPts val="0"/>
              </a:spcBef>
              <a:spcAft>
                <a:spcPts val="0"/>
              </a:spcAft>
              <a:buClr>
                <a:schemeClr val="lt1"/>
              </a:buClr>
              <a:buSzPts val="3800"/>
              <a:buFont typeface="Arial"/>
              <a:buNone/>
            </a:pPr>
            <a:r>
              <a:rPr lang="fi-FI" sz="3600" dirty="0" err="1"/>
              <a:t>Research</a:t>
            </a:r>
            <a:r>
              <a:rPr lang="fi-FI" sz="3600" dirty="0"/>
              <a:t> </a:t>
            </a:r>
            <a:r>
              <a:rPr lang="fi-FI" sz="3600" dirty="0" err="1"/>
              <a:t>Centers</a:t>
            </a:r>
            <a:endParaRPr sz="3600" dirty="0"/>
          </a:p>
        </p:txBody>
      </p:sp>
      <p:sp>
        <p:nvSpPr>
          <p:cNvPr id="5" name="Text Placeholder 4">
            <a:extLst>
              <a:ext uri="{FF2B5EF4-FFF2-40B4-BE49-F238E27FC236}">
                <a16:creationId xmlns:a16="http://schemas.microsoft.com/office/drawing/2014/main" id="{93957E48-B66C-9542-9BBA-EA8E42A8C2A9}"/>
              </a:ext>
            </a:extLst>
          </p:cNvPr>
          <p:cNvSpPr>
            <a:spLocks noGrp="1"/>
          </p:cNvSpPr>
          <p:nvPr>
            <p:ph type="body" sz="quarter" idx="16"/>
          </p:nvPr>
        </p:nvSpPr>
        <p:spPr>
          <a:xfrm>
            <a:off x="839789" y="1762940"/>
            <a:ext cx="4525587" cy="4942660"/>
          </a:xfrm>
        </p:spPr>
        <p:txBody>
          <a:bodyPr>
            <a:normAutofit fontScale="92500" lnSpcReduction="10000"/>
          </a:bodyPr>
          <a:lstStyle/>
          <a:p>
            <a:pPr>
              <a:lnSpc>
                <a:spcPct val="110000"/>
              </a:lnSpc>
            </a:pPr>
            <a:r>
              <a:rPr lang="en-FI" sz="2200"/>
              <a:t>Business Intelligence Center</a:t>
            </a:r>
            <a:endParaRPr lang="fi-FI" sz="2200" dirty="0"/>
          </a:p>
          <a:p>
            <a:pPr>
              <a:lnSpc>
                <a:spcPct val="110000"/>
              </a:lnSpc>
            </a:pPr>
            <a:r>
              <a:rPr lang="en-FI" sz="2200"/>
              <a:t>Center for Tourism Business Development</a:t>
            </a:r>
          </a:p>
          <a:p>
            <a:pPr>
              <a:lnSpc>
                <a:spcPct val="110000"/>
              </a:lnSpc>
            </a:pPr>
            <a:r>
              <a:rPr lang="en-FI" sz="2200"/>
              <a:t>Maritime Logistics Research Center</a:t>
            </a:r>
          </a:p>
          <a:p>
            <a:pPr>
              <a:lnSpc>
                <a:spcPct val="110000"/>
              </a:lnSpc>
            </a:pPr>
            <a:r>
              <a:rPr lang="en-FI" sz="2200"/>
              <a:t>Research Center for Human Functioning</a:t>
            </a:r>
            <a:endParaRPr lang="fi-FI" sz="2200" dirty="0"/>
          </a:p>
          <a:p>
            <a:pPr>
              <a:lnSpc>
                <a:spcPct val="110000"/>
              </a:lnSpc>
            </a:pPr>
            <a:r>
              <a:rPr lang="en-FI" sz="2200"/>
              <a:t>Research Center WANDER</a:t>
            </a:r>
          </a:p>
          <a:p>
            <a:pPr>
              <a:lnSpc>
                <a:spcPct val="110000"/>
              </a:lnSpc>
            </a:pPr>
            <a:r>
              <a:rPr lang="en-FI" sz="2200"/>
              <a:t>RoboAI Research Center</a:t>
            </a:r>
            <a:endParaRPr lang="fi-FI" sz="2200" dirty="0"/>
          </a:p>
          <a:p>
            <a:pPr>
              <a:lnSpc>
                <a:spcPct val="110000"/>
              </a:lnSpc>
            </a:pPr>
            <a:endParaRPr lang="fi-FI" sz="2200" dirty="0"/>
          </a:p>
          <a:p>
            <a:pPr marL="76200" indent="0">
              <a:lnSpc>
                <a:spcPct val="110000"/>
              </a:lnSpc>
              <a:buNone/>
            </a:pPr>
            <a:r>
              <a:rPr lang="fi-FI" sz="2200" dirty="0"/>
              <a:t>In addition, SAMK </a:t>
            </a:r>
            <a:r>
              <a:rPr lang="fi-FI" sz="2200" dirty="0" err="1"/>
              <a:t>has</a:t>
            </a:r>
            <a:r>
              <a:rPr lang="fi-FI" sz="2200" dirty="0"/>
              <a:t> </a:t>
            </a:r>
            <a:r>
              <a:rPr lang="fi-FI" sz="2200" dirty="0" err="1"/>
              <a:t>the</a:t>
            </a:r>
            <a:r>
              <a:rPr lang="fi-FI" sz="2200" dirty="0"/>
              <a:t> Resource </a:t>
            </a:r>
            <a:r>
              <a:rPr lang="fi-FI" sz="2200" dirty="0" err="1"/>
              <a:t>Wisdom</a:t>
            </a:r>
            <a:r>
              <a:rPr lang="fi-FI" sz="2200" dirty="0"/>
              <a:t> </a:t>
            </a:r>
            <a:r>
              <a:rPr lang="fi-FI" sz="2200" dirty="0" err="1"/>
              <a:t>research</a:t>
            </a:r>
            <a:r>
              <a:rPr lang="fi-FI" sz="2200" dirty="0"/>
              <a:t> </a:t>
            </a:r>
            <a:r>
              <a:rPr lang="fi-FI" sz="2200" dirty="0" err="1"/>
              <a:t>area</a:t>
            </a:r>
            <a:r>
              <a:rPr lang="fi-FI" sz="2200" dirty="0"/>
              <a:t>.</a:t>
            </a:r>
          </a:p>
          <a:p>
            <a:endParaRPr lang="en-FI" sz="2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6"/>
          <p:cNvSpPr txBox="1">
            <a:spLocks noGrp="1"/>
          </p:cNvSpPr>
          <p:nvPr>
            <p:ph type="title"/>
          </p:nvPr>
        </p:nvSpPr>
        <p:spPr>
          <a:xfrm>
            <a:off x="839787" y="816734"/>
            <a:ext cx="4911655" cy="1150395"/>
          </a:xfrm>
          <a:prstGeom prst="rect">
            <a:avLst/>
          </a:prstGeom>
          <a:noFill/>
          <a:ln>
            <a:noFill/>
          </a:ln>
        </p:spPr>
        <p:txBody>
          <a:bodyPr spcFirstLastPara="1" wrap="square" lIns="91425" tIns="45700" rIns="91425" bIns="45700" anchor="t" anchorCtr="0">
            <a:noAutofit/>
          </a:bodyPr>
          <a:lstStyle/>
          <a:p>
            <a:r>
              <a:rPr lang="en-FI" sz="3600">
                <a:latin typeface="+mj-lt"/>
              </a:rPr>
              <a:t>Business Intelligence Center</a:t>
            </a:r>
          </a:p>
        </p:txBody>
      </p:sp>
      <p:sp>
        <p:nvSpPr>
          <p:cNvPr id="2" name="Text Placeholder 1">
            <a:extLst>
              <a:ext uri="{FF2B5EF4-FFF2-40B4-BE49-F238E27FC236}">
                <a16:creationId xmlns:a16="http://schemas.microsoft.com/office/drawing/2014/main" id="{59DCA240-E42B-748A-FD09-1F8D487BA854}"/>
              </a:ext>
            </a:extLst>
          </p:cNvPr>
          <p:cNvSpPr>
            <a:spLocks noGrp="1"/>
          </p:cNvSpPr>
          <p:nvPr>
            <p:ph type="body" sz="quarter" idx="16"/>
          </p:nvPr>
        </p:nvSpPr>
        <p:spPr>
          <a:xfrm>
            <a:off x="839787" y="2421277"/>
            <a:ext cx="4525587" cy="3273705"/>
          </a:xfrm>
        </p:spPr>
        <p:txBody>
          <a:bodyPr>
            <a:normAutofit fontScale="92500" lnSpcReduction="20000"/>
          </a:bodyPr>
          <a:lstStyle/>
          <a:p>
            <a:pPr>
              <a:lnSpc>
                <a:spcPct val="110000"/>
              </a:lnSpc>
            </a:pPr>
            <a:r>
              <a:rPr lang="en-GB" sz="2200" dirty="0"/>
              <a:t>Supports companies in the process of transforming the data they own and collect into knowledge that can be used to support decision-making. </a:t>
            </a:r>
          </a:p>
          <a:p>
            <a:pPr>
              <a:lnSpc>
                <a:spcPct val="110000"/>
              </a:lnSpc>
            </a:pPr>
            <a:r>
              <a:rPr lang="en-GB" sz="2200" dirty="0"/>
              <a:t>Creates tools and models for improving business efficiency, well-being and productivity – with the aim to enhance competitiveness.</a:t>
            </a:r>
          </a:p>
          <a:p>
            <a:endParaRPr lang="en-ES" dirty="0"/>
          </a:p>
        </p:txBody>
      </p:sp>
      <p:pic>
        <p:nvPicPr>
          <p:cNvPr id="6" name="Picture 5">
            <a:extLst>
              <a:ext uri="{FF2B5EF4-FFF2-40B4-BE49-F238E27FC236}">
                <a16:creationId xmlns:a16="http://schemas.microsoft.com/office/drawing/2014/main" id="{13DFB2FA-83BA-8597-F41F-0E76768A81C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440560" y="0"/>
            <a:ext cx="575144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6"/>
          <p:cNvSpPr txBox="1">
            <a:spLocks noGrp="1"/>
          </p:cNvSpPr>
          <p:nvPr>
            <p:ph type="title"/>
          </p:nvPr>
        </p:nvSpPr>
        <p:spPr>
          <a:xfrm>
            <a:off x="839788" y="776981"/>
            <a:ext cx="5256212" cy="1150395"/>
          </a:xfrm>
          <a:prstGeom prst="rect">
            <a:avLst/>
          </a:prstGeom>
          <a:noFill/>
          <a:ln>
            <a:noFill/>
          </a:ln>
        </p:spPr>
        <p:txBody>
          <a:bodyPr spcFirstLastPara="1" wrap="square" lIns="91425" tIns="45700" rIns="91425" bIns="45700" anchor="t" anchorCtr="0">
            <a:noAutofit/>
          </a:bodyPr>
          <a:lstStyle/>
          <a:p>
            <a:r>
              <a:rPr lang="en-FI" sz="3600"/>
              <a:t>Center for Tourism Business</a:t>
            </a:r>
            <a:r>
              <a:rPr lang="fi-FI" sz="3600" dirty="0"/>
              <a:t> </a:t>
            </a:r>
            <a:r>
              <a:rPr lang="en-FI" sz="3600"/>
              <a:t>Development</a:t>
            </a:r>
          </a:p>
        </p:txBody>
      </p:sp>
      <p:sp>
        <p:nvSpPr>
          <p:cNvPr id="6" name="Google Shape;425;p16">
            <a:extLst>
              <a:ext uri="{FF2B5EF4-FFF2-40B4-BE49-F238E27FC236}">
                <a16:creationId xmlns:a16="http://schemas.microsoft.com/office/drawing/2014/main" id="{B3F7D531-89BB-6218-868B-325E1C561E17}"/>
              </a:ext>
            </a:extLst>
          </p:cNvPr>
          <p:cNvSpPr txBox="1">
            <a:spLocks/>
          </p:cNvSpPr>
          <p:nvPr/>
        </p:nvSpPr>
        <p:spPr>
          <a:xfrm>
            <a:off x="839788" y="2507236"/>
            <a:ext cx="5256212" cy="327370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tx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tx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tx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tx1"/>
                </a:solidFill>
                <a:latin typeface="Arial"/>
                <a:ea typeface="Arial"/>
                <a:cs typeface="Arial"/>
                <a:sym typeface="Arial"/>
              </a:defRPr>
            </a:lvl4pPr>
            <a:lvl5pPr marL="2286000" marR="0" lvl="4" indent="-317500" algn="l" rtl="0">
              <a:lnSpc>
                <a:spcPct val="100000"/>
              </a:lnSpc>
              <a:spcBef>
                <a:spcPts val="500"/>
              </a:spcBef>
              <a:spcAft>
                <a:spcPts val="0"/>
              </a:spcAft>
              <a:buClr>
                <a:schemeClr val="dk1"/>
              </a:buClr>
              <a:buSzPts val="1400"/>
              <a:buFont typeface="Arial"/>
              <a:buChar char="•"/>
              <a:defRPr sz="1400" b="0" i="0" u="none" strike="noStrike" cap="none">
                <a:solidFill>
                  <a:schemeClr val="tx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342900" indent="-342900">
              <a:spcBef>
                <a:spcPts val="0"/>
              </a:spcBef>
            </a:pPr>
            <a:r>
              <a:rPr lang="en-US" sz="2000" dirty="0"/>
              <a:t>Leads tourism enterprises towards more sustainable, smart and profitable business.</a:t>
            </a:r>
          </a:p>
          <a:p>
            <a:pPr marL="342900" indent="-342900">
              <a:buClrTx/>
            </a:pPr>
            <a:r>
              <a:rPr lang="fi-FI" sz="2000" dirty="0" err="1"/>
              <a:t>Offers</a:t>
            </a:r>
            <a:r>
              <a:rPr lang="fi-FI" sz="2000" dirty="0"/>
              <a:t> </a:t>
            </a:r>
            <a:r>
              <a:rPr lang="fi-FI" sz="2000" dirty="0" err="1"/>
              <a:t>the</a:t>
            </a:r>
            <a:r>
              <a:rPr lang="fi-FI" sz="2000" dirty="0"/>
              <a:t> </a:t>
            </a:r>
            <a:r>
              <a:rPr lang="fi-FI" sz="2000" dirty="0" err="1"/>
              <a:t>tourism</a:t>
            </a:r>
            <a:r>
              <a:rPr lang="fi-FI" sz="2000" dirty="0"/>
              <a:t> </a:t>
            </a:r>
            <a:r>
              <a:rPr lang="fi-FI" sz="2000" dirty="0" err="1"/>
              <a:t>industry</a:t>
            </a:r>
            <a:r>
              <a:rPr lang="fi-FI" sz="2000" dirty="0"/>
              <a:t> </a:t>
            </a:r>
            <a:r>
              <a:rPr lang="fi-FI" sz="2000" dirty="0" err="1"/>
              <a:t>skills</a:t>
            </a:r>
            <a:r>
              <a:rPr lang="fi-FI" sz="2000" dirty="0"/>
              <a:t>, </a:t>
            </a:r>
            <a:r>
              <a:rPr lang="fi-FI" sz="2000" dirty="0" err="1"/>
              <a:t>information</a:t>
            </a:r>
            <a:r>
              <a:rPr lang="fi-FI" sz="2000" dirty="0"/>
              <a:t>, </a:t>
            </a:r>
            <a:r>
              <a:rPr lang="fi-FI" sz="2000" dirty="0" err="1"/>
              <a:t>tools</a:t>
            </a:r>
            <a:r>
              <a:rPr lang="fi-FI" sz="2000" dirty="0"/>
              <a:t>, and </a:t>
            </a:r>
            <a:r>
              <a:rPr lang="fi-FI" sz="2000" dirty="0" err="1"/>
              <a:t>networks</a:t>
            </a:r>
            <a:r>
              <a:rPr lang="fi-FI" sz="2000" dirty="0"/>
              <a:t> to </a:t>
            </a:r>
            <a:r>
              <a:rPr lang="fi-FI" sz="2000" dirty="0" err="1"/>
              <a:t>increase</a:t>
            </a:r>
            <a:r>
              <a:rPr lang="fi-FI" sz="2000" dirty="0"/>
              <a:t> business </a:t>
            </a:r>
            <a:r>
              <a:rPr lang="fi-FI" sz="2000" dirty="0" err="1"/>
              <a:t>competitiveness</a:t>
            </a:r>
            <a:r>
              <a:rPr lang="fi-FI" sz="2000" dirty="0"/>
              <a:t> and </a:t>
            </a:r>
            <a:r>
              <a:rPr lang="fi-FI" sz="2000" dirty="0" err="1"/>
              <a:t>renewal</a:t>
            </a:r>
            <a:r>
              <a:rPr lang="fi-FI" sz="2000" dirty="0"/>
              <a:t>.  </a:t>
            </a:r>
          </a:p>
        </p:txBody>
      </p:sp>
      <p:pic>
        <p:nvPicPr>
          <p:cNvPr id="3" name="Picture Placeholder 2">
            <a:extLst>
              <a:ext uri="{FF2B5EF4-FFF2-40B4-BE49-F238E27FC236}">
                <a16:creationId xmlns:a16="http://schemas.microsoft.com/office/drawing/2014/main" id="{986670C4-B99D-2722-CA14-8B283317A106}"/>
              </a:ext>
              <a:ext uri="{C183D7F6-B498-43B3-948B-1728B52AA6E4}">
                <adec:decorative xmlns:adec="http://schemas.microsoft.com/office/drawing/2017/decorative" val="1"/>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a:xfrm>
            <a:off x="6361113" y="0"/>
            <a:ext cx="5830887" cy="6858000"/>
          </a:xfrm>
        </p:spPr>
      </p:pic>
    </p:spTree>
    <p:extLst>
      <p:ext uri="{BB962C8B-B14F-4D97-AF65-F5344CB8AC3E}">
        <p14:creationId xmlns:p14="http://schemas.microsoft.com/office/powerpoint/2010/main" val="3756954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6"/>
          <p:cNvSpPr txBox="1">
            <a:spLocks noGrp="1"/>
          </p:cNvSpPr>
          <p:nvPr>
            <p:ph type="title"/>
          </p:nvPr>
        </p:nvSpPr>
        <p:spPr>
          <a:xfrm>
            <a:off x="839788" y="684213"/>
            <a:ext cx="4600892" cy="1150395"/>
          </a:xfrm>
          <a:prstGeom prst="rect">
            <a:avLst/>
          </a:prstGeom>
          <a:noFill/>
          <a:ln>
            <a:noFill/>
          </a:ln>
        </p:spPr>
        <p:txBody>
          <a:bodyPr spcFirstLastPara="1" wrap="square" lIns="91425" tIns="45700" rIns="91425" bIns="45700" anchor="t" anchorCtr="0">
            <a:noAutofit/>
          </a:bodyPr>
          <a:lstStyle/>
          <a:p>
            <a:pPr lvl="0">
              <a:buSzPts val="2400"/>
            </a:pPr>
            <a:r>
              <a:rPr lang="fi-FI" sz="3600" dirty="0" err="1"/>
              <a:t>Maritime</a:t>
            </a:r>
            <a:r>
              <a:rPr lang="fi-FI" sz="3600" dirty="0"/>
              <a:t> </a:t>
            </a:r>
            <a:r>
              <a:rPr lang="fi-FI" sz="3600" dirty="0" err="1"/>
              <a:t>Logistics</a:t>
            </a:r>
            <a:r>
              <a:rPr lang="fi-FI" sz="3600" dirty="0"/>
              <a:t> </a:t>
            </a:r>
            <a:r>
              <a:rPr lang="fi-FI" sz="3600" dirty="0" err="1"/>
              <a:t>Research</a:t>
            </a:r>
            <a:r>
              <a:rPr lang="fi-FI" sz="3600" dirty="0"/>
              <a:t> Center</a:t>
            </a:r>
          </a:p>
        </p:txBody>
      </p:sp>
      <p:sp>
        <p:nvSpPr>
          <p:cNvPr id="425" name="Google Shape;425;p16"/>
          <p:cNvSpPr txBox="1">
            <a:spLocks noGrp="1"/>
          </p:cNvSpPr>
          <p:nvPr>
            <p:ph type="body" sz="quarter" idx="16"/>
          </p:nvPr>
        </p:nvSpPr>
        <p:spPr>
          <a:xfrm>
            <a:off x="839789" y="2263978"/>
            <a:ext cx="4525587" cy="3273705"/>
          </a:xfrm>
          <a:prstGeom prst="rect">
            <a:avLst/>
          </a:prstGeom>
          <a:noFill/>
          <a:ln>
            <a:noFill/>
          </a:ln>
        </p:spPr>
        <p:txBody>
          <a:bodyPr spcFirstLastPara="1" wrap="square" lIns="91425" tIns="45700" rIns="91425" bIns="45700" anchor="t" anchorCtr="0">
            <a:normAutofit fontScale="92500"/>
          </a:bodyPr>
          <a:lstStyle/>
          <a:p>
            <a:pPr marL="228600" indent="-228600">
              <a:buClrTx/>
            </a:pPr>
            <a:r>
              <a:rPr lang="fi-FI" sz="2200" dirty="0" err="1"/>
              <a:t>Supports</a:t>
            </a:r>
            <a:r>
              <a:rPr lang="fi-FI" sz="2200" dirty="0"/>
              <a:t> </a:t>
            </a:r>
            <a:r>
              <a:rPr lang="fi-FI" sz="2200" dirty="0" err="1"/>
              <a:t>the</a:t>
            </a:r>
            <a:r>
              <a:rPr lang="fi-FI" sz="2200" dirty="0"/>
              <a:t> </a:t>
            </a:r>
            <a:r>
              <a:rPr lang="fi-FI" sz="2200" dirty="0" err="1"/>
              <a:t>growth</a:t>
            </a:r>
            <a:r>
              <a:rPr lang="fi-FI" sz="2200" dirty="0"/>
              <a:t> and </a:t>
            </a:r>
            <a:r>
              <a:rPr lang="fi-FI" sz="2200" dirty="0" err="1"/>
              <a:t>competitiveness</a:t>
            </a:r>
            <a:r>
              <a:rPr lang="fi-FI" sz="2200" dirty="0"/>
              <a:t> of </a:t>
            </a:r>
            <a:r>
              <a:rPr lang="fi-FI" sz="2200" dirty="0" err="1"/>
              <a:t>the</a:t>
            </a:r>
            <a:r>
              <a:rPr lang="fi-FI" sz="2200" dirty="0"/>
              <a:t> </a:t>
            </a:r>
            <a:r>
              <a:rPr lang="fi-FI" sz="2200" dirty="0" err="1"/>
              <a:t>enterprises</a:t>
            </a:r>
            <a:r>
              <a:rPr lang="fi-FI" sz="2200" dirty="0"/>
              <a:t>  in </a:t>
            </a:r>
            <a:r>
              <a:rPr lang="fi-FI" sz="2200" dirty="0" err="1"/>
              <a:t>maritime</a:t>
            </a:r>
            <a:r>
              <a:rPr lang="fi-FI" sz="2200" dirty="0"/>
              <a:t> </a:t>
            </a:r>
            <a:r>
              <a:rPr lang="fi-FI" sz="2200" dirty="0" err="1"/>
              <a:t>technology</a:t>
            </a:r>
            <a:r>
              <a:rPr lang="fi-FI" sz="2200" dirty="0"/>
              <a:t> and </a:t>
            </a:r>
            <a:r>
              <a:rPr lang="fi-FI" sz="2200" dirty="0" err="1"/>
              <a:t>logistics</a:t>
            </a:r>
            <a:r>
              <a:rPr lang="fi-FI" sz="2200" dirty="0"/>
              <a:t> in </a:t>
            </a:r>
            <a:r>
              <a:rPr lang="fi-FI" sz="2200" dirty="0" err="1"/>
              <a:t>the</a:t>
            </a:r>
            <a:r>
              <a:rPr lang="fi-FI" sz="2200" dirty="0"/>
              <a:t> Satakunta </a:t>
            </a:r>
            <a:r>
              <a:rPr lang="fi-FI" sz="2200" dirty="0" err="1"/>
              <a:t>region</a:t>
            </a:r>
            <a:r>
              <a:rPr lang="fi-FI" sz="2200" dirty="0"/>
              <a:t>. </a:t>
            </a:r>
            <a:endParaRPr sz="2200" dirty="0"/>
          </a:p>
          <a:p>
            <a:pPr marL="228600" lvl="0" indent="-228600" algn="l" rtl="0">
              <a:lnSpc>
                <a:spcPct val="100000"/>
              </a:lnSpc>
              <a:spcBef>
                <a:spcPts val="1000"/>
              </a:spcBef>
              <a:spcAft>
                <a:spcPts val="0"/>
              </a:spcAft>
              <a:buClrTx/>
              <a:buSzPts val="2400"/>
              <a:buChar char="•"/>
            </a:pPr>
            <a:r>
              <a:rPr lang="fi-FI" sz="2200" dirty="0" err="1"/>
              <a:t>Makes</a:t>
            </a:r>
            <a:r>
              <a:rPr lang="fi-FI" sz="2200" dirty="0"/>
              <a:t> </a:t>
            </a:r>
            <a:r>
              <a:rPr lang="fi-FI" sz="2200" dirty="0" err="1"/>
              <a:t>research</a:t>
            </a:r>
            <a:r>
              <a:rPr lang="fi-FI" sz="2200" dirty="0"/>
              <a:t> </a:t>
            </a:r>
            <a:r>
              <a:rPr lang="fi-FI" sz="2200" dirty="0" err="1"/>
              <a:t>infrastructure</a:t>
            </a:r>
            <a:r>
              <a:rPr lang="fi-FI" sz="2200" dirty="0"/>
              <a:t>, </a:t>
            </a:r>
            <a:r>
              <a:rPr lang="fi-FI" sz="2200" dirty="0" err="1"/>
              <a:t>high-quality</a:t>
            </a:r>
            <a:r>
              <a:rPr lang="fi-FI" sz="2200" dirty="0"/>
              <a:t> </a:t>
            </a:r>
            <a:r>
              <a:rPr lang="fi-FI" sz="2200" dirty="0" err="1"/>
              <a:t>research</a:t>
            </a:r>
            <a:r>
              <a:rPr lang="fi-FI" sz="2200" dirty="0"/>
              <a:t> and </a:t>
            </a:r>
            <a:r>
              <a:rPr lang="fi-FI" sz="2200" dirty="0" err="1"/>
              <a:t>international</a:t>
            </a:r>
            <a:r>
              <a:rPr lang="fi-FI" sz="2200" dirty="0"/>
              <a:t> </a:t>
            </a:r>
            <a:r>
              <a:rPr lang="fi-FI" sz="2200" dirty="0" err="1"/>
              <a:t>product</a:t>
            </a:r>
            <a:r>
              <a:rPr lang="fi-FI" sz="2200" dirty="0"/>
              <a:t> </a:t>
            </a:r>
            <a:r>
              <a:rPr lang="fi-FI" sz="2200" dirty="0" err="1"/>
              <a:t>development</a:t>
            </a:r>
            <a:r>
              <a:rPr lang="fi-FI" sz="2200" dirty="0"/>
              <a:t> </a:t>
            </a:r>
            <a:r>
              <a:rPr lang="fi-FI" sz="2200" dirty="0" err="1"/>
              <a:t>available</a:t>
            </a:r>
            <a:r>
              <a:rPr lang="fi-FI" sz="2200" dirty="0"/>
              <a:t> for </a:t>
            </a:r>
            <a:r>
              <a:rPr lang="fi-FI" sz="2200" dirty="0" err="1"/>
              <a:t>enterprises</a:t>
            </a:r>
            <a:r>
              <a:rPr lang="fi-FI" sz="2200" dirty="0"/>
              <a:t>.</a:t>
            </a:r>
            <a:endParaRPr sz="2200" dirty="0"/>
          </a:p>
          <a:p>
            <a:pPr marL="228600" lvl="0" indent="-76200" algn="l" rtl="0">
              <a:lnSpc>
                <a:spcPct val="100000"/>
              </a:lnSpc>
              <a:spcBef>
                <a:spcPts val="1000"/>
              </a:spcBef>
              <a:spcAft>
                <a:spcPts val="0"/>
              </a:spcAft>
              <a:buClr>
                <a:schemeClr val="lt1"/>
              </a:buClr>
              <a:buSzPts val="2400"/>
              <a:buNone/>
            </a:pPr>
            <a:endParaRPr dirty="0"/>
          </a:p>
        </p:txBody>
      </p:sp>
      <p:pic>
        <p:nvPicPr>
          <p:cNvPr id="5" name="Picture Placeholder 4" descr="Students practice steering a ship in a simulator.">
            <a:extLst>
              <a:ext uri="{FF2B5EF4-FFF2-40B4-BE49-F238E27FC236}">
                <a16:creationId xmlns:a16="http://schemas.microsoft.com/office/drawing/2014/main" id="{6844E240-DB40-FB20-0DC6-5B9DABAFAC3F}"/>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24661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2" name="Google Shape;432;p17"/>
          <p:cNvSpPr txBox="1">
            <a:spLocks noGrp="1"/>
          </p:cNvSpPr>
          <p:nvPr>
            <p:ph type="title"/>
          </p:nvPr>
        </p:nvSpPr>
        <p:spPr>
          <a:xfrm>
            <a:off x="839788" y="670961"/>
            <a:ext cx="4600892" cy="1150395"/>
          </a:xfrm>
          <a:prstGeom prst="rect">
            <a:avLst/>
          </a:prstGeom>
          <a:noFill/>
          <a:ln>
            <a:noFill/>
          </a:ln>
        </p:spPr>
        <p:txBody>
          <a:bodyPr spcFirstLastPara="1" wrap="square" lIns="91425" tIns="45700" rIns="91425" bIns="45700" anchor="t" anchorCtr="0">
            <a:noAutofit/>
          </a:bodyPr>
          <a:lstStyle/>
          <a:p>
            <a:r>
              <a:rPr lang="en-FI" sz="3600">
                <a:latin typeface="+mj-lt"/>
              </a:rPr>
              <a:t>Research Center for Human Functioning</a:t>
            </a:r>
            <a:endParaRPr lang="fi-FI" sz="3600" dirty="0">
              <a:latin typeface="+mj-lt"/>
            </a:endParaRPr>
          </a:p>
        </p:txBody>
      </p:sp>
      <p:sp>
        <p:nvSpPr>
          <p:cNvPr id="433" name="Google Shape;433;p17"/>
          <p:cNvSpPr txBox="1">
            <a:spLocks noGrp="1"/>
          </p:cNvSpPr>
          <p:nvPr>
            <p:ph type="body" sz="quarter" idx="16"/>
          </p:nvPr>
        </p:nvSpPr>
        <p:spPr>
          <a:xfrm>
            <a:off x="839789" y="2277230"/>
            <a:ext cx="4525587" cy="3273705"/>
          </a:xfrm>
          <a:prstGeom prst="rect">
            <a:avLst/>
          </a:prstGeom>
          <a:noFill/>
          <a:ln>
            <a:noFill/>
          </a:ln>
        </p:spPr>
        <p:txBody>
          <a:bodyPr spcFirstLastPara="1" wrap="square" lIns="91425" tIns="45700" rIns="91425" bIns="45700" anchor="t" anchorCtr="0">
            <a:normAutofit/>
          </a:bodyPr>
          <a:lstStyle/>
          <a:p>
            <a:pPr marL="228600" indent="-228600">
              <a:lnSpc>
                <a:spcPct val="90000"/>
              </a:lnSpc>
            </a:pPr>
            <a:r>
              <a:rPr lang="en-US" sz="2000" dirty="0">
                <a:effectLst/>
              </a:rPr>
              <a:t>Helps people to cope in everyday life and work, and to look after themselves and others. </a:t>
            </a:r>
          </a:p>
          <a:p>
            <a:pPr marL="228600" indent="-228600">
              <a:lnSpc>
                <a:spcPct val="90000"/>
              </a:lnSpc>
            </a:pPr>
            <a:r>
              <a:rPr lang="en-US" sz="2000" dirty="0">
                <a:effectLst/>
              </a:rPr>
              <a:t>Addresses the challenge of labor shortage and well-being in </a:t>
            </a:r>
            <a:r>
              <a:rPr lang="en-US" sz="2000" dirty="0" err="1">
                <a:effectLst/>
              </a:rPr>
              <a:t>Satakunta</a:t>
            </a:r>
            <a:r>
              <a:rPr lang="en-US" sz="2000" dirty="0">
                <a:effectLst/>
              </a:rPr>
              <a:t> through research, education, and development work.</a:t>
            </a:r>
            <a:endParaRPr sz="2000" dirty="0"/>
          </a:p>
          <a:p>
            <a:pPr marL="228600" lvl="0" indent="-76200" algn="l" rtl="0">
              <a:lnSpc>
                <a:spcPct val="90000"/>
              </a:lnSpc>
              <a:spcBef>
                <a:spcPts val="1000"/>
              </a:spcBef>
              <a:spcAft>
                <a:spcPts val="0"/>
              </a:spcAft>
              <a:buClr>
                <a:schemeClr val="lt1"/>
              </a:buClr>
              <a:buSzPts val="2400"/>
              <a:buNone/>
            </a:pPr>
            <a:endParaRPr dirty="0"/>
          </a:p>
        </p:txBody>
      </p:sp>
      <p:pic>
        <p:nvPicPr>
          <p:cNvPr id="4" name="Picture 3" descr="A person wearing safety equipment looks at another person.">
            <a:extLst>
              <a:ext uri="{FF2B5EF4-FFF2-40B4-BE49-F238E27FC236}">
                <a16:creationId xmlns:a16="http://schemas.microsoft.com/office/drawing/2014/main" id="{7101C4A0-61B5-C782-404B-C987BEDAF94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50000" y="1"/>
            <a:ext cx="5842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9" name="Google Shape;449;p19"/>
          <p:cNvSpPr txBox="1">
            <a:spLocks noGrp="1"/>
          </p:cNvSpPr>
          <p:nvPr>
            <p:ph type="title"/>
          </p:nvPr>
        </p:nvSpPr>
        <p:spPr>
          <a:xfrm>
            <a:off x="839788" y="604700"/>
            <a:ext cx="4600892" cy="115039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4400"/>
              <a:buFont typeface="Arial"/>
              <a:buNone/>
            </a:pPr>
            <a:r>
              <a:rPr lang="fi-FI" sz="3600" dirty="0" err="1"/>
              <a:t>Research</a:t>
            </a:r>
            <a:r>
              <a:rPr lang="fi-FI" sz="3600" dirty="0"/>
              <a:t> Center WANDER</a:t>
            </a:r>
            <a:endParaRPr sz="3600" dirty="0"/>
          </a:p>
        </p:txBody>
      </p:sp>
      <p:sp>
        <p:nvSpPr>
          <p:cNvPr id="450" name="Google Shape;450;p19"/>
          <p:cNvSpPr txBox="1">
            <a:spLocks noGrp="1"/>
          </p:cNvSpPr>
          <p:nvPr>
            <p:ph type="body" sz="quarter" idx="16"/>
          </p:nvPr>
        </p:nvSpPr>
        <p:spPr>
          <a:xfrm>
            <a:off x="839789" y="2210969"/>
            <a:ext cx="4509451" cy="3732631"/>
          </a:xfrm>
          <a:prstGeom prst="rect">
            <a:avLst/>
          </a:prstGeom>
          <a:noFill/>
          <a:ln>
            <a:noFill/>
          </a:ln>
        </p:spPr>
        <p:txBody>
          <a:bodyPr spcFirstLastPara="1" wrap="square" lIns="91425" tIns="45700" rIns="91425" bIns="45700" anchor="t" anchorCtr="0">
            <a:normAutofit/>
          </a:bodyPr>
          <a:lstStyle/>
          <a:p>
            <a:r>
              <a:rPr lang="fi" sz="2000" dirty="0"/>
              <a:t>Internationally distinguished research on water, materials in contact with water, antimicrobial coatings, indoor hygiene and hygiene building solutions.</a:t>
            </a:r>
            <a:r>
              <a:rPr lang="fi-FI" sz="2000" dirty="0"/>
              <a:t> </a:t>
            </a:r>
          </a:p>
          <a:p>
            <a:r>
              <a:rPr lang="fi" sz="2000" dirty="0"/>
              <a:t>Provides expert services on water and materials in contact with water. </a:t>
            </a:r>
            <a:endParaRPr lang="fi-FI" sz="2000" dirty="0"/>
          </a:p>
          <a:p>
            <a:pPr marL="228600" lvl="0" indent="-76200" algn="l" rtl="0">
              <a:lnSpc>
                <a:spcPct val="100000"/>
              </a:lnSpc>
              <a:spcBef>
                <a:spcPts val="1000"/>
              </a:spcBef>
              <a:spcAft>
                <a:spcPts val="0"/>
              </a:spcAft>
              <a:buClr>
                <a:schemeClr val="lt1"/>
              </a:buClr>
              <a:buSzPts val="2400"/>
              <a:buNone/>
            </a:pPr>
            <a:endParaRPr sz="2000" dirty="0"/>
          </a:p>
        </p:txBody>
      </p:sp>
      <p:pic>
        <p:nvPicPr>
          <p:cNvPr id="5" name="Picture Placeholder 4">
            <a:extLst>
              <a:ext uri="{FF2B5EF4-FFF2-40B4-BE49-F238E27FC236}">
                <a16:creationId xmlns:a16="http://schemas.microsoft.com/office/drawing/2014/main" id="{A56416D3-4E3D-2090-7773-4F8AC5A79B51}"/>
              </a:ext>
              <a:ext uri="{C183D7F6-B498-43B3-948B-1728B52AA6E4}">
                <adec:decorative xmlns:adec="http://schemas.microsoft.com/office/drawing/2017/decorative" val="1"/>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p:blipFill>
        <p:spPr>
          <a:xfrm>
            <a:off x="6337737" y="0"/>
            <a:ext cx="5854263" cy="68580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2" name="Google Shape;432;p17"/>
          <p:cNvSpPr txBox="1">
            <a:spLocks noGrp="1"/>
          </p:cNvSpPr>
          <p:nvPr>
            <p:ph type="title"/>
          </p:nvPr>
        </p:nvSpPr>
        <p:spPr>
          <a:xfrm>
            <a:off x="839787" y="723969"/>
            <a:ext cx="5097187" cy="115039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4400"/>
              <a:buFont typeface="Arial"/>
              <a:buNone/>
            </a:pPr>
            <a:r>
              <a:rPr lang="fi-FI" sz="3600" dirty="0" err="1"/>
              <a:t>RoboAI</a:t>
            </a:r>
            <a:r>
              <a:rPr lang="fi-FI" sz="3600" dirty="0"/>
              <a:t> </a:t>
            </a:r>
            <a:r>
              <a:rPr lang="fi-FI" sz="3600" dirty="0" err="1"/>
              <a:t>Research</a:t>
            </a:r>
            <a:r>
              <a:rPr lang="fi-FI" sz="3600" dirty="0"/>
              <a:t> Center</a:t>
            </a:r>
            <a:endParaRPr sz="3600" dirty="0"/>
          </a:p>
        </p:txBody>
      </p:sp>
      <p:sp>
        <p:nvSpPr>
          <p:cNvPr id="433" name="Google Shape;433;p17"/>
          <p:cNvSpPr txBox="1">
            <a:spLocks noGrp="1"/>
          </p:cNvSpPr>
          <p:nvPr>
            <p:ph type="body" sz="quarter" idx="16"/>
          </p:nvPr>
        </p:nvSpPr>
        <p:spPr>
          <a:xfrm>
            <a:off x="839789" y="2330238"/>
            <a:ext cx="4879086" cy="4070562"/>
          </a:xfrm>
          <a:prstGeom prst="rect">
            <a:avLst/>
          </a:prstGeom>
          <a:noFill/>
          <a:ln>
            <a:noFill/>
          </a:ln>
        </p:spPr>
        <p:txBody>
          <a:bodyPr spcFirstLastPara="1" wrap="square" lIns="91425" tIns="45700" rIns="91425" bIns="45700" anchor="t" anchorCtr="0">
            <a:normAutofit/>
          </a:bodyPr>
          <a:lstStyle/>
          <a:p>
            <a:pPr indent="-381600">
              <a:lnSpc>
                <a:spcPct val="110000"/>
              </a:lnSpc>
            </a:pPr>
            <a:r>
              <a:rPr lang="fi-FI" sz="2000" dirty="0" err="1"/>
              <a:t>Supports</a:t>
            </a:r>
            <a:r>
              <a:rPr lang="fi-FI" sz="2000" dirty="0"/>
              <a:t> </a:t>
            </a:r>
            <a:r>
              <a:rPr lang="fi-FI" sz="2000" dirty="0" err="1"/>
              <a:t>the</a:t>
            </a:r>
            <a:r>
              <a:rPr lang="fi-FI" sz="2000" dirty="0"/>
              <a:t> </a:t>
            </a:r>
            <a:r>
              <a:rPr lang="fi-FI" sz="2000" dirty="0" err="1"/>
              <a:t>growth</a:t>
            </a:r>
            <a:r>
              <a:rPr lang="fi-FI" sz="2000" dirty="0"/>
              <a:t> of </a:t>
            </a:r>
            <a:r>
              <a:rPr lang="fi-FI" sz="2000" dirty="0" err="1"/>
              <a:t>industry</a:t>
            </a:r>
            <a:r>
              <a:rPr lang="fi-FI" sz="2000" dirty="0"/>
              <a:t> and </a:t>
            </a:r>
            <a:r>
              <a:rPr lang="fi-FI" sz="2000" dirty="0" err="1"/>
              <a:t>enterprices</a:t>
            </a:r>
            <a:r>
              <a:rPr lang="fi-FI" sz="2000" dirty="0"/>
              <a:t> in </a:t>
            </a:r>
            <a:r>
              <a:rPr lang="fi-FI" sz="2000" dirty="0" err="1"/>
              <a:t>the</a:t>
            </a:r>
            <a:r>
              <a:rPr lang="fi-FI" sz="2000" dirty="0"/>
              <a:t> </a:t>
            </a:r>
            <a:r>
              <a:rPr lang="fi-FI" sz="2000" dirty="0" err="1"/>
              <a:t>region</a:t>
            </a:r>
            <a:r>
              <a:rPr lang="fi-FI" sz="2000" dirty="0"/>
              <a:t>, </a:t>
            </a:r>
            <a:r>
              <a:rPr lang="fi-FI" sz="2000" dirty="0" err="1"/>
              <a:t>increases</a:t>
            </a:r>
            <a:r>
              <a:rPr lang="fi-FI" sz="2000" dirty="0"/>
              <a:t> </a:t>
            </a:r>
            <a:r>
              <a:rPr lang="fi-FI" sz="2000" dirty="0" err="1"/>
              <a:t>competitiveness</a:t>
            </a:r>
            <a:r>
              <a:rPr lang="fi-FI" sz="2000" dirty="0"/>
              <a:t> and </a:t>
            </a:r>
            <a:r>
              <a:rPr lang="fi-FI" sz="2000" dirty="0" err="1"/>
              <a:t>creates</a:t>
            </a:r>
            <a:r>
              <a:rPr lang="fi-FI" sz="2000" dirty="0"/>
              <a:t> a </a:t>
            </a:r>
            <a:r>
              <a:rPr lang="fi-FI" sz="2000" dirty="0" err="1"/>
              <a:t>strong</a:t>
            </a:r>
            <a:r>
              <a:rPr lang="fi-FI" sz="2000" dirty="0"/>
              <a:t> </a:t>
            </a:r>
            <a:r>
              <a:rPr lang="fi-FI" sz="2000" dirty="0" err="1"/>
              <a:t>basis</a:t>
            </a:r>
            <a:r>
              <a:rPr lang="fi-FI" sz="2000" dirty="0"/>
              <a:t> for </a:t>
            </a:r>
            <a:r>
              <a:rPr lang="fi-FI" sz="2000" dirty="0" err="1"/>
              <a:t>the</a:t>
            </a:r>
            <a:r>
              <a:rPr lang="fi-FI" sz="2000" dirty="0"/>
              <a:t> </a:t>
            </a:r>
            <a:r>
              <a:rPr lang="fi-FI" sz="2000" dirty="0" err="1"/>
              <a:t>digitalisation</a:t>
            </a:r>
            <a:r>
              <a:rPr lang="fi-FI" sz="2000" dirty="0"/>
              <a:t> of </a:t>
            </a:r>
            <a:r>
              <a:rPr lang="fi-FI" sz="2000" dirty="0" err="1"/>
              <a:t>industry</a:t>
            </a:r>
            <a:r>
              <a:rPr lang="fi-FI" sz="2000" dirty="0"/>
              <a:t> and </a:t>
            </a:r>
            <a:r>
              <a:rPr lang="fi-FI" sz="2000" dirty="0" err="1"/>
              <a:t>public</a:t>
            </a:r>
            <a:r>
              <a:rPr lang="fi-FI" sz="2000" dirty="0"/>
              <a:t> </a:t>
            </a:r>
            <a:r>
              <a:rPr lang="fi-FI" sz="2000" dirty="0" err="1"/>
              <a:t>services</a:t>
            </a:r>
            <a:r>
              <a:rPr lang="fi-FI" sz="2000" dirty="0"/>
              <a:t>.</a:t>
            </a:r>
          </a:p>
          <a:p>
            <a:pPr indent="-381600">
              <a:lnSpc>
                <a:spcPct val="110000"/>
              </a:lnSpc>
            </a:pPr>
            <a:r>
              <a:rPr lang="fi-FI" sz="2000" dirty="0" err="1"/>
              <a:t>Provides</a:t>
            </a:r>
            <a:r>
              <a:rPr lang="fi-FI" sz="2000" dirty="0"/>
              <a:t> </a:t>
            </a:r>
            <a:r>
              <a:rPr lang="fi-FI" sz="2000" dirty="0" err="1"/>
              <a:t>research</a:t>
            </a:r>
            <a:r>
              <a:rPr lang="fi-FI" sz="2000" dirty="0"/>
              <a:t> </a:t>
            </a:r>
            <a:r>
              <a:rPr lang="fi-FI" sz="2000" dirty="0" err="1"/>
              <a:t>infrastructure</a:t>
            </a:r>
            <a:r>
              <a:rPr lang="fi-FI" sz="2000" dirty="0"/>
              <a:t>, a </a:t>
            </a:r>
            <a:r>
              <a:rPr lang="fi-FI" sz="2000" dirty="0" err="1"/>
              <a:t>laboratory</a:t>
            </a:r>
            <a:r>
              <a:rPr lang="fi-FI" sz="2000" dirty="0"/>
              <a:t>, </a:t>
            </a:r>
            <a:r>
              <a:rPr lang="fi-FI" sz="2000" dirty="0" err="1"/>
              <a:t>high-quality</a:t>
            </a:r>
            <a:r>
              <a:rPr lang="fi-FI" sz="2000" dirty="0"/>
              <a:t> </a:t>
            </a:r>
            <a:r>
              <a:rPr lang="fi-FI" sz="2000" dirty="0" err="1"/>
              <a:t>research</a:t>
            </a:r>
            <a:r>
              <a:rPr lang="fi-FI" sz="2000" dirty="0"/>
              <a:t> and </a:t>
            </a:r>
            <a:r>
              <a:rPr lang="fi-FI" sz="2000" dirty="0" err="1"/>
              <a:t>international</a:t>
            </a:r>
            <a:r>
              <a:rPr lang="fi-FI" sz="2000" dirty="0"/>
              <a:t> </a:t>
            </a:r>
            <a:r>
              <a:rPr lang="fi-FI" sz="2000" dirty="0" err="1"/>
              <a:t>product</a:t>
            </a:r>
            <a:r>
              <a:rPr lang="fi-FI" sz="2000" dirty="0"/>
              <a:t> </a:t>
            </a:r>
            <a:r>
              <a:rPr lang="fi-FI" sz="2000" dirty="0" err="1"/>
              <a:t>development</a:t>
            </a:r>
            <a:r>
              <a:rPr lang="fi-FI" sz="2000" dirty="0"/>
              <a:t> </a:t>
            </a:r>
            <a:r>
              <a:rPr lang="fi-FI" sz="2000" dirty="0" err="1"/>
              <a:t>available</a:t>
            </a:r>
            <a:r>
              <a:rPr lang="fi-FI" sz="2000" dirty="0"/>
              <a:t> for </a:t>
            </a:r>
            <a:r>
              <a:rPr lang="fi-FI" sz="2000" dirty="0" err="1"/>
              <a:t>the</a:t>
            </a:r>
            <a:r>
              <a:rPr lang="fi-FI" sz="2000" dirty="0"/>
              <a:t> </a:t>
            </a:r>
            <a:r>
              <a:rPr lang="fi-FI" sz="2000" dirty="0" err="1"/>
              <a:t>enterprises</a:t>
            </a:r>
            <a:r>
              <a:rPr lang="fi-FI" sz="2000" dirty="0"/>
              <a:t>.</a:t>
            </a:r>
          </a:p>
          <a:p>
            <a:pPr marL="0" lvl="0" indent="0" algn="l" rtl="0">
              <a:lnSpc>
                <a:spcPct val="90000"/>
              </a:lnSpc>
              <a:spcBef>
                <a:spcPts val="1000"/>
              </a:spcBef>
              <a:spcAft>
                <a:spcPts val="0"/>
              </a:spcAft>
              <a:buClr>
                <a:schemeClr val="lt1"/>
              </a:buClr>
              <a:buSzPts val="2400"/>
              <a:buNone/>
            </a:pPr>
            <a:endParaRPr sz="2000" dirty="0"/>
          </a:p>
          <a:p>
            <a:pPr marL="0" lvl="0" indent="0" algn="l" rtl="0">
              <a:lnSpc>
                <a:spcPct val="90000"/>
              </a:lnSpc>
              <a:spcBef>
                <a:spcPts val="1000"/>
              </a:spcBef>
              <a:spcAft>
                <a:spcPts val="0"/>
              </a:spcAft>
              <a:buClr>
                <a:schemeClr val="lt1"/>
              </a:buClr>
              <a:buSzPts val="2400"/>
              <a:buNone/>
            </a:pPr>
            <a:endParaRPr sz="2000" dirty="0"/>
          </a:p>
          <a:p>
            <a:pPr marL="228600" lvl="0" indent="-76200" algn="l" rtl="0">
              <a:lnSpc>
                <a:spcPct val="90000"/>
              </a:lnSpc>
              <a:spcBef>
                <a:spcPts val="1000"/>
              </a:spcBef>
              <a:spcAft>
                <a:spcPts val="0"/>
              </a:spcAft>
              <a:buClr>
                <a:schemeClr val="lt1"/>
              </a:buClr>
              <a:buSzPts val="2400"/>
              <a:buNone/>
            </a:pPr>
            <a:endParaRPr sz="2000" dirty="0"/>
          </a:p>
        </p:txBody>
      </p:sp>
      <p:pic>
        <p:nvPicPr>
          <p:cNvPr id="3" name="Picture 2" descr="The student moves a hand robot that holds the block.">
            <a:extLst>
              <a:ext uri="{FF2B5EF4-FFF2-40B4-BE49-F238E27FC236}">
                <a16:creationId xmlns:a16="http://schemas.microsoft.com/office/drawing/2014/main" id="{62E248BD-321F-F6B7-A499-DAE0F82A965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02326" y="0"/>
            <a:ext cx="5936972" cy="6858000"/>
          </a:xfrm>
          <a:prstGeom prst="rect">
            <a:avLst/>
          </a:prstGeom>
        </p:spPr>
      </p:pic>
    </p:spTree>
    <p:extLst>
      <p:ext uri="{BB962C8B-B14F-4D97-AF65-F5344CB8AC3E}">
        <p14:creationId xmlns:p14="http://schemas.microsoft.com/office/powerpoint/2010/main" val="291117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2"/>
          <p:cNvSpPr txBox="1"/>
          <p:nvPr/>
        </p:nvSpPr>
        <p:spPr>
          <a:xfrm>
            <a:off x="714870" y="1651379"/>
            <a:ext cx="4913312" cy="4085891"/>
          </a:xfrm>
          <a:prstGeom prst="rect">
            <a:avLst/>
          </a:prstGeom>
          <a:noFill/>
          <a:ln>
            <a:noFill/>
          </a:ln>
        </p:spPr>
        <p:txBody>
          <a:bodyPr spcFirstLastPara="1" wrap="square" lIns="91425" tIns="45700" rIns="91425" bIns="45700" anchor="t" anchorCtr="0">
            <a:noAutofit/>
          </a:bodyPr>
          <a:lstStyle/>
          <a:p>
            <a:pPr marL="228600" indent="-228600">
              <a:buClr>
                <a:schemeClr val="lt1"/>
              </a:buClr>
              <a:buSzPts val="1900"/>
              <a:buFont typeface="Arial"/>
              <a:buChar char="•"/>
            </a:pPr>
            <a:endParaRPr lang="fi-FI" sz="1900" dirty="0">
              <a:solidFill>
                <a:schemeClr val="lt1"/>
              </a:solidFill>
            </a:endParaRPr>
          </a:p>
          <a:p>
            <a:pPr>
              <a:buClr>
                <a:schemeClr val="lt1"/>
              </a:buClr>
              <a:buSzPts val="1900"/>
            </a:pPr>
            <a:endParaRPr lang="fi-FI" sz="1900" b="0" dirty="0">
              <a:solidFill>
                <a:schemeClr val="lt1"/>
              </a:solidFill>
              <a:latin typeface="Arial"/>
              <a:ea typeface="Arial"/>
              <a:cs typeface="Arial"/>
              <a:sym typeface="Arial"/>
            </a:endParaRPr>
          </a:p>
        </p:txBody>
      </p:sp>
      <p:sp>
        <p:nvSpPr>
          <p:cNvPr id="474" name="Google Shape;474;p22"/>
          <p:cNvSpPr txBox="1">
            <a:spLocks noGrp="1"/>
          </p:cNvSpPr>
          <p:nvPr>
            <p:ph type="title"/>
          </p:nvPr>
        </p:nvSpPr>
        <p:spPr>
          <a:xfrm>
            <a:off x="839788" y="683051"/>
            <a:ext cx="5110438" cy="1150395"/>
          </a:xfrm>
          <a:prstGeom prst="rect">
            <a:avLst/>
          </a:prstGeom>
          <a:noFill/>
          <a:ln>
            <a:noFill/>
          </a:ln>
        </p:spPr>
        <p:txBody>
          <a:bodyPr spcFirstLastPara="1" wrap="square" lIns="91425" tIns="45700" rIns="91425" bIns="45700" anchor="t" anchorCtr="0">
            <a:noAutofit/>
          </a:bodyPr>
          <a:lstStyle/>
          <a:p>
            <a:pPr>
              <a:buSzPts val="3200"/>
            </a:pPr>
            <a:r>
              <a:rPr lang="fi-FI" sz="3100" dirty="0" err="1"/>
              <a:t>Operational</a:t>
            </a:r>
            <a:r>
              <a:rPr lang="fi-FI" sz="3100" dirty="0"/>
              <a:t> </a:t>
            </a:r>
            <a:r>
              <a:rPr lang="fi-FI" sz="3100" dirty="0" err="1"/>
              <a:t>learning</a:t>
            </a:r>
            <a:r>
              <a:rPr lang="fi-FI" sz="3100" dirty="0"/>
              <a:t> and </a:t>
            </a:r>
            <a:r>
              <a:rPr lang="fi-FI" sz="3100" dirty="0" err="1"/>
              <a:t>research</a:t>
            </a:r>
            <a:r>
              <a:rPr lang="fi-FI" sz="3100" dirty="0"/>
              <a:t> </a:t>
            </a:r>
            <a:r>
              <a:rPr lang="fi-FI" sz="3100" dirty="0" err="1"/>
              <a:t>environments</a:t>
            </a:r>
            <a:r>
              <a:rPr lang="fi-FI" sz="3100" dirty="0"/>
              <a:t> </a:t>
            </a:r>
            <a:endParaRPr sz="3100" dirty="0"/>
          </a:p>
        </p:txBody>
      </p:sp>
      <p:sp>
        <p:nvSpPr>
          <p:cNvPr id="2" name="Text Placeholder 1">
            <a:extLst>
              <a:ext uri="{FF2B5EF4-FFF2-40B4-BE49-F238E27FC236}">
                <a16:creationId xmlns:a16="http://schemas.microsoft.com/office/drawing/2014/main" id="{63C43AE6-8813-D7E7-FE33-4399281460BD}"/>
              </a:ext>
            </a:extLst>
          </p:cNvPr>
          <p:cNvSpPr>
            <a:spLocks noGrp="1"/>
          </p:cNvSpPr>
          <p:nvPr>
            <p:ph type="body" sz="quarter" idx="16"/>
          </p:nvPr>
        </p:nvSpPr>
        <p:spPr>
          <a:xfrm>
            <a:off x="839789" y="2133600"/>
            <a:ext cx="4788393" cy="4571997"/>
          </a:xfrm>
        </p:spPr>
        <p:txBody>
          <a:bodyPr>
            <a:noAutofit/>
          </a:bodyPr>
          <a:lstStyle/>
          <a:p>
            <a:pPr marL="324000" indent="-324000">
              <a:buClrTx/>
              <a:buSzPts val="1900"/>
              <a:buFont typeface="Arial"/>
              <a:buChar char="•"/>
            </a:pPr>
            <a:r>
              <a:rPr lang="fi-FI" sz="2000" dirty="0" err="1"/>
              <a:t>RoboAI</a:t>
            </a:r>
            <a:r>
              <a:rPr lang="fi-FI" sz="2000" dirty="0"/>
              <a:t> Academy</a:t>
            </a:r>
            <a:r>
              <a:rPr lang="fi-FI" sz="2000" b="0" dirty="0">
                <a:latin typeface="Arial"/>
                <a:ea typeface="Arial"/>
                <a:cs typeface="Arial"/>
                <a:sym typeface="Arial"/>
              </a:rPr>
              <a:t>, Electric Academy, </a:t>
            </a:r>
            <a:r>
              <a:rPr lang="fi-FI" sz="2000" b="0" dirty="0" err="1">
                <a:latin typeface="Arial"/>
                <a:ea typeface="Arial"/>
                <a:cs typeface="Arial"/>
                <a:sym typeface="Arial"/>
              </a:rPr>
              <a:t>Artificial</a:t>
            </a:r>
            <a:r>
              <a:rPr lang="fi-FI" sz="2000" b="0" dirty="0">
                <a:latin typeface="Arial"/>
                <a:ea typeface="Arial"/>
                <a:cs typeface="Arial"/>
                <a:sym typeface="Arial"/>
              </a:rPr>
              <a:t> </a:t>
            </a:r>
            <a:r>
              <a:rPr lang="fi-FI" sz="2000" b="0" dirty="0" err="1">
                <a:latin typeface="Arial"/>
                <a:ea typeface="Arial"/>
                <a:cs typeface="Arial"/>
                <a:sym typeface="Arial"/>
              </a:rPr>
              <a:t>Intelligence</a:t>
            </a:r>
            <a:r>
              <a:rPr lang="fi-FI" sz="2000" b="0" dirty="0">
                <a:latin typeface="Arial"/>
                <a:ea typeface="Arial"/>
                <a:cs typeface="Arial"/>
                <a:sym typeface="Arial"/>
              </a:rPr>
              <a:t> Academy, Business and Technology Academy</a:t>
            </a:r>
          </a:p>
          <a:p>
            <a:pPr marL="324000" lvl="4" indent="-324000">
              <a:spcBef>
                <a:spcPts val="1000"/>
              </a:spcBef>
              <a:buClrTx/>
              <a:buSzPts val="1900"/>
              <a:buFont typeface="Arial"/>
              <a:buChar char="•"/>
            </a:pPr>
            <a:r>
              <a:rPr lang="fi-FI" sz="2000" b="0" dirty="0" err="1">
                <a:latin typeface="Arial"/>
                <a:ea typeface="Arial"/>
                <a:cs typeface="Arial"/>
                <a:sym typeface="Arial"/>
              </a:rPr>
              <a:t>Automation</a:t>
            </a:r>
            <a:r>
              <a:rPr lang="fi-FI" sz="2000" b="0" dirty="0">
                <a:latin typeface="Arial"/>
                <a:ea typeface="Arial"/>
                <a:cs typeface="Arial"/>
                <a:sym typeface="Arial"/>
              </a:rPr>
              <a:t> </a:t>
            </a:r>
            <a:r>
              <a:rPr lang="fi-FI" sz="2000" b="0" dirty="0" err="1">
                <a:latin typeface="Arial"/>
                <a:ea typeface="Arial"/>
                <a:cs typeface="Arial"/>
                <a:sym typeface="Arial"/>
              </a:rPr>
              <a:t>laboratory</a:t>
            </a:r>
            <a:r>
              <a:rPr lang="fi-FI" sz="2000" b="0" dirty="0">
                <a:latin typeface="Arial"/>
                <a:ea typeface="Arial"/>
                <a:cs typeface="Arial"/>
                <a:sym typeface="Arial"/>
              </a:rPr>
              <a:t>, </a:t>
            </a:r>
            <a:r>
              <a:rPr lang="fi-FI" sz="2000" dirty="0" err="1"/>
              <a:t>Solar</a:t>
            </a:r>
            <a:r>
              <a:rPr lang="fi-FI" sz="2000" dirty="0"/>
              <a:t> </a:t>
            </a:r>
            <a:r>
              <a:rPr lang="fi-FI" sz="2000" dirty="0" err="1"/>
              <a:t>energy</a:t>
            </a:r>
            <a:r>
              <a:rPr lang="fi-FI" sz="2000" dirty="0"/>
              <a:t> </a:t>
            </a:r>
            <a:r>
              <a:rPr lang="fi-FI" sz="2000" dirty="0" err="1"/>
              <a:t>laboratory</a:t>
            </a:r>
            <a:endParaRPr lang="fi-FI" sz="2000" dirty="0"/>
          </a:p>
          <a:p>
            <a:pPr marL="324000" lvl="4" indent="-324000">
              <a:spcBef>
                <a:spcPts val="1000"/>
              </a:spcBef>
              <a:buClrTx/>
              <a:buSzPts val="1900"/>
              <a:buFont typeface="Arial"/>
              <a:buChar char="•"/>
            </a:pPr>
            <a:r>
              <a:rPr lang="fi-FI" sz="2000" dirty="0"/>
              <a:t>Business and </a:t>
            </a:r>
            <a:r>
              <a:rPr lang="fi-FI" sz="2000" dirty="0" err="1"/>
              <a:t>technology</a:t>
            </a:r>
            <a:r>
              <a:rPr lang="fi-FI" sz="2000" dirty="0"/>
              <a:t> </a:t>
            </a:r>
            <a:r>
              <a:rPr lang="fi-FI" sz="2000" dirty="0" err="1"/>
              <a:t>services</a:t>
            </a:r>
            <a:r>
              <a:rPr lang="fi-FI" sz="2000" dirty="0"/>
              <a:t>     – Apparaatti</a:t>
            </a:r>
          </a:p>
          <a:p>
            <a:pPr marL="324000" indent="-324000">
              <a:buClrTx/>
              <a:buSzPts val="1900"/>
              <a:buFont typeface="Arial"/>
              <a:buChar char="•"/>
            </a:pPr>
            <a:r>
              <a:rPr lang="fi-FI" sz="2000" b="0" dirty="0" err="1">
                <a:latin typeface="Arial"/>
                <a:ea typeface="Arial"/>
                <a:cs typeface="Arial"/>
                <a:sym typeface="Arial"/>
              </a:rPr>
              <a:t>Maritime</a:t>
            </a:r>
            <a:r>
              <a:rPr lang="fi-FI" sz="2000" b="0" dirty="0">
                <a:latin typeface="Arial"/>
                <a:ea typeface="Arial"/>
                <a:cs typeface="Arial"/>
                <a:sym typeface="Arial"/>
              </a:rPr>
              <a:t> </a:t>
            </a:r>
            <a:r>
              <a:rPr lang="fi-FI" sz="2000" b="0" dirty="0" err="1">
                <a:latin typeface="Arial"/>
                <a:ea typeface="Arial"/>
                <a:cs typeface="Arial"/>
                <a:sym typeface="Arial"/>
              </a:rPr>
              <a:t>simulator</a:t>
            </a:r>
            <a:r>
              <a:rPr lang="fi-FI" sz="2000" b="0" dirty="0">
                <a:latin typeface="Arial"/>
                <a:ea typeface="Arial"/>
                <a:cs typeface="Arial"/>
                <a:sym typeface="Arial"/>
              </a:rPr>
              <a:t>, </a:t>
            </a:r>
            <a:r>
              <a:rPr lang="fi-FI" sz="2000" b="0" dirty="0" err="1">
                <a:latin typeface="Arial"/>
                <a:ea typeface="Arial"/>
                <a:cs typeface="Arial"/>
                <a:sym typeface="Arial"/>
              </a:rPr>
              <a:t>Simulation</a:t>
            </a:r>
            <a:r>
              <a:rPr lang="fi-FI" sz="2000" b="0" dirty="0">
                <a:latin typeface="Arial"/>
                <a:ea typeface="Arial"/>
                <a:cs typeface="Arial"/>
                <a:sym typeface="Arial"/>
              </a:rPr>
              <a:t> </a:t>
            </a:r>
            <a:r>
              <a:rPr lang="fi-FI" sz="2000" b="0" dirty="0" err="1">
                <a:latin typeface="Arial"/>
                <a:ea typeface="Arial"/>
                <a:cs typeface="Arial"/>
                <a:sym typeface="Arial"/>
              </a:rPr>
              <a:t>environments</a:t>
            </a:r>
            <a:r>
              <a:rPr lang="fi-FI" sz="2000" b="0" dirty="0">
                <a:latin typeface="Arial"/>
                <a:ea typeface="Arial"/>
                <a:cs typeface="Arial"/>
                <a:sym typeface="Arial"/>
              </a:rPr>
              <a:t> for Health and </a:t>
            </a:r>
            <a:r>
              <a:rPr lang="fi-FI" sz="2000" b="0" dirty="0" err="1">
                <a:latin typeface="Arial"/>
                <a:ea typeface="Arial"/>
                <a:cs typeface="Arial"/>
                <a:sym typeface="Arial"/>
              </a:rPr>
              <a:t>Welfare</a:t>
            </a:r>
            <a:endParaRPr lang="fi-FI" sz="2000" b="0" dirty="0">
              <a:latin typeface="Arial"/>
              <a:ea typeface="Arial"/>
              <a:cs typeface="Arial"/>
              <a:sym typeface="Arial"/>
            </a:endParaRPr>
          </a:p>
          <a:p>
            <a:pPr marL="324000" indent="-324000">
              <a:buClrTx/>
              <a:buSzPts val="1900"/>
              <a:buFont typeface="Arial"/>
              <a:buChar char="•"/>
            </a:pPr>
            <a:r>
              <a:rPr lang="fi-FI" sz="2000" b="0" dirty="0">
                <a:latin typeface="Arial"/>
                <a:ea typeface="Arial"/>
                <a:cs typeface="Arial"/>
                <a:sym typeface="Arial"/>
              </a:rPr>
              <a:t>SAMK Enterprise </a:t>
            </a:r>
            <a:r>
              <a:rPr lang="fi-FI" sz="2000" b="0" dirty="0" err="1">
                <a:latin typeface="Arial"/>
                <a:ea typeface="Arial"/>
                <a:cs typeface="Arial"/>
                <a:sym typeface="Arial"/>
              </a:rPr>
              <a:t>Accelerator</a:t>
            </a:r>
            <a:r>
              <a:rPr lang="fi-FI" sz="2000" b="0" dirty="0">
                <a:latin typeface="Arial"/>
                <a:ea typeface="Arial"/>
                <a:cs typeface="Arial"/>
                <a:sym typeface="Arial"/>
              </a:rPr>
              <a:t>™</a:t>
            </a:r>
            <a:endParaRPr lang="fi-FI" sz="2000" dirty="0"/>
          </a:p>
          <a:p>
            <a:pPr marL="324000" indent="-324000">
              <a:buClrTx/>
              <a:buSzPts val="1900"/>
              <a:buFont typeface="Arial"/>
              <a:buChar char="•"/>
            </a:pPr>
            <a:r>
              <a:rPr lang="fi-FI" sz="2000" b="0" dirty="0" err="1">
                <a:latin typeface="Arial"/>
                <a:ea typeface="Arial"/>
                <a:cs typeface="Arial"/>
                <a:sym typeface="Arial"/>
              </a:rPr>
              <a:t>Soteekki</a:t>
            </a:r>
            <a:r>
              <a:rPr lang="fi-FI" sz="2000" b="0" dirty="0">
                <a:latin typeface="Arial"/>
                <a:ea typeface="Arial"/>
                <a:cs typeface="Arial"/>
                <a:sym typeface="Arial"/>
              </a:rPr>
              <a:t>, </a:t>
            </a:r>
            <a:r>
              <a:rPr lang="fi-FI" sz="2000" b="0" dirty="0" err="1">
                <a:latin typeface="Arial"/>
                <a:ea typeface="Arial"/>
                <a:cs typeface="Arial"/>
                <a:sym typeface="Arial"/>
              </a:rPr>
              <a:t>the</a:t>
            </a:r>
            <a:r>
              <a:rPr lang="fi-FI" sz="2000" b="0" dirty="0">
                <a:latin typeface="Arial"/>
                <a:ea typeface="Arial"/>
                <a:cs typeface="Arial"/>
                <a:sym typeface="Arial"/>
              </a:rPr>
              <a:t> </a:t>
            </a:r>
            <a:r>
              <a:rPr lang="fi-FI" sz="2000" b="0" dirty="0" err="1">
                <a:latin typeface="Arial"/>
                <a:ea typeface="Arial"/>
                <a:cs typeface="Arial"/>
                <a:sym typeface="Arial"/>
              </a:rPr>
              <a:t>service</a:t>
            </a:r>
            <a:r>
              <a:rPr lang="fi-FI" sz="2000" b="0" dirty="0">
                <a:latin typeface="Arial"/>
                <a:ea typeface="Arial"/>
                <a:cs typeface="Arial"/>
                <a:sym typeface="Arial"/>
              </a:rPr>
              <a:t> </a:t>
            </a:r>
            <a:r>
              <a:rPr lang="fi-FI" sz="2000" b="0" dirty="0" err="1">
                <a:latin typeface="Arial"/>
                <a:ea typeface="Arial"/>
                <a:cs typeface="Arial"/>
                <a:sym typeface="Arial"/>
              </a:rPr>
              <a:t>centre</a:t>
            </a:r>
            <a:r>
              <a:rPr lang="fi-FI" sz="2000" b="0" dirty="0">
                <a:latin typeface="Arial"/>
                <a:ea typeface="Arial"/>
                <a:cs typeface="Arial"/>
                <a:sym typeface="Arial"/>
              </a:rPr>
              <a:t> of </a:t>
            </a:r>
            <a:r>
              <a:rPr lang="fi-FI" sz="2000" b="0" dirty="0" err="1">
                <a:latin typeface="Arial"/>
                <a:ea typeface="Arial"/>
                <a:cs typeface="Arial"/>
                <a:sym typeface="Arial"/>
              </a:rPr>
              <a:t>social</a:t>
            </a:r>
            <a:r>
              <a:rPr lang="fi-FI" sz="2000" b="0" dirty="0">
                <a:latin typeface="Arial"/>
                <a:ea typeface="Arial"/>
                <a:cs typeface="Arial"/>
                <a:sym typeface="Arial"/>
              </a:rPr>
              <a:t> and </a:t>
            </a:r>
            <a:r>
              <a:rPr lang="fi-FI" sz="2000" b="0" dirty="0" err="1">
                <a:latin typeface="Arial"/>
                <a:ea typeface="Arial"/>
                <a:cs typeface="Arial"/>
                <a:sym typeface="Arial"/>
              </a:rPr>
              <a:t>health</a:t>
            </a:r>
            <a:r>
              <a:rPr lang="fi-FI" sz="2000" b="0" dirty="0">
                <a:latin typeface="Arial"/>
                <a:ea typeface="Arial"/>
                <a:cs typeface="Arial"/>
                <a:sym typeface="Arial"/>
              </a:rPr>
              <a:t> </a:t>
            </a:r>
            <a:r>
              <a:rPr lang="fi-FI" sz="2000" b="0" dirty="0" err="1">
                <a:latin typeface="Arial"/>
                <a:ea typeface="Arial"/>
                <a:cs typeface="Arial"/>
                <a:sym typeface="Arial"/>
              </a:rPr>
              <a:t>care</a:t>
            </a:r>
            <a:endParaRPr lang="fi-FI" sz="2000" b="0" dirty="0">
              <a:latin typeface="Arial"/>
              <a:ea typeface="Arial"/>
              <a:cs typeface="Arial"/>
              <a:sym typeface="Arial"/>
            </a:endParaRPr>
          </a:p>
          <a:p>
            <a:pPr>
              <a:buClrTx/>
            </a:pPr>
            <a:endParaRPr lang="en-ES" sz="2000" dirty="0"/>
          </a:p>
        </p:txBody>
      </p:sp>
      <p:pic>
        <p:nvPicPr>
          <p:cNvPr id="6" name="Picture Placeholder 5" descr="A student puts a sample in a refrigerator in the chemistry laboratory classroom.">
            <a:extLst>
              <a:ext uri="{FF2B5EF4-FFF2-40B4-BE49-F238E27FC236}">
                <a16:creationId xmlns:a16="http://schemas.microsoft.com/office/drawing/2014/main" id="{1C7572EC-8A74-65C0-2C85-499D78DC6383}"/>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p:blipFill>
        <p:spPr>
          <a:xfrm>
            <a:off x="6385033" y="0"/>
            <a:ext cx="5806967" cy="68580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p23"/>
          <p:cNvSpPr txBox="1">
            <a:spLocks noGrp="1"/>
          </p:cNvSpPr>
          <p:nvPr>
            <p:ph type="title"/>
          </p:nvPr>
        </p:nvSpPr>
        <p:spPr>
          <a:xfrm>
            <a:off x="839788" y="697465"/>
            <a:ext cx="4600892" cy="115039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4000"/>
              <a:buFont typeface="Arial"/>
              <a:buNone/>
            </a:pPr>
            <a:r>
              <a:rPr lang="fi-FI" sz="4000" dirty="0"/>
              <a:t>Enterprise </a:t>
            </a:r>
            <a:r>
              <a:rPr lang="fi-FI" sz="4000" dirty="0" err="1"/>
              <a:t>Accelerator</a:t>
            </a:r>
            <a:r>
              <a:rPr lang="fi-FI" sz="4000" dirty="0"/>
              <a:t>™</a:t>
            </a:r>
            <a:endParaRPr dirty="0"/>
          </a:p>
        </p:txBody>
      </p:sp>
      <p:sp>
        <p:nvSpPr>
          <p:cNvPr id="482" name="Google Shape;482;p23"/>
          <p:cNvSpPr txBox="1">
            <a:spLocks noGrp="1"/>
          </p:cNvSpPr>
          <p:nvPr>
            <p:ph type="body" sz="quarter" idx="16"/>
          </p:nvPr>
        </p:nvSpPr>
        <p:spPr>
          <a:xfrm>
            <a:off x="839789" y="2343491"/>
            <a:ext cx="5160961" cy="3273705"/>
          </a:xfrm>
          <a:prstGeom prst="rect">
            <a:avLst/>
          </a:prstGeom>
          <a:noFill/>
          <a:ln>
            <a:noFill/>
          </a:ln>
        </p:spPr>
        <p:txBody>
          <a:bodyPr spcFirstLastPara="1" wrap="square" lIns="91425" tIns="45700" rIns="91425" bIns="45700" anchor="t" anchorCtr="0">
            <a:noAutofit/>
          </a:bodyPr>
          <a:lstStyle/>
          <a:p>
            <a:pPr marL="228600" indent="-228600">
              <a:spcBef>
                <a:spcPts val="0"/>
              </a:spcBef>
              <a:buSzPts val="1900"/>
            </a:pPr>
            <a:r>
              <a:rPr lang="fi-FI" sz="2000" dirty="0"/>
              <a:t>An </a:t>
            </a:r>
            <a:r>
              <a:rPr lang="fi-FI" sz="2000" dirty="0" err="1"/>
              <a:t>educational</a:t>
            </a:r>
            <a:r>
              <a:rPr lang="fi-FI" sz="2000" dirty="0"/>
              <a:t> </a:t>
            </a:r>
            <a:r>
              <a:rPr lang="fi-FI" sz="2000" dirty="0" err="1"/>
              <a:t>quality</a:t>
            </a:r>
            <a:r>
              <a:rPr lang="fi-FI" sz="2000" dirty="0"/>
              <a:t> </a:t>
            </a:r>
            <a:r>
              <a:rPr lang="fi-FI" sz="2000" dirty="0" err="1"/>
              <a:t>unit</a:t>
            </a:r>
            <a:r>
              <a:rPr lang="fi-FI" sz="2000" dirty="0"/>
              <a:t> </a:t>
            </a:r>
            <a:r>
              <a:rPr lang="fi-FI" sz="2000" dirty="0" err="1"/>
              <a:t>among</a:t>
            </a:r>
            <a:r>
              <a:rPr lang="fi-FI" sz="2000" dirty="0"/>
              <a:t> </a:t>
            </a:r>
            <a:r>
              <a:rPr lang="fi-FI" sz="2000" dirty="0" err="1"/>
              <a:t>the</a:t>
            </a:r>
            <a:r>
              <a:rPr lang="fi-FI" sz="2000" dirty="0"/>
              <a:t> </a:t>
            </a:r>
            <a:r>
              <a:rPr lang="fi-FI" sz="2000" dirty="0" err="1"/>
              <a:t>universities</a:t>
            </a:r>
            <a:r>
              <a:rPr lang="fi-FI" sz="2000" dirty="0"/>
              <a:t> of </a:t>
            </a:r>
            <a:r>
              <a:rPr lang="fi-FI" sz="2000" dirty="0" err="1"/>
              <a:t>applied</a:t>
            </a:r>
            <a:r>
              <a:rPr lang="fi-FI" sz="2000" dirty="0"/>
              <a:t> </a:t>
            </a:r>
            <a:r>
              <a:rPr lang="fi-FI" sz="2000" dirty="0" err="1"/>
              <a:t>sciences</a:t>
            </a:r>
            <a:r>
              <a:rPr lang="fi-FI" sz="2000" dirty="0"/>
              <a:t>, </a:t>
            </a:r>
            <a:r>
              <a:rPr lang="fi-FI" sz="2000" dirty="0" err="1"/>
              <a:t>rewarded</a:t>
            </a:r>
            <a:r>
              <a:rPr lang="fi-FI" sz="2000" dirty="0"/>
              <a:t> </a:t>
            </a:r>
            <a:r>
              <a:rPr lang="fi-FI" sz="2000" dirty="0" err="1"/>
              <a:t>by</a:t>
            </a:r>
            <a:r>
              <a:rPr lang="fi-FI" sz="2000" dirty="0"/>
              <a:t> </a:t>
            </a:r>
            <a:r>
              <a:rPr lang="fi-FI" sz="2000" dirty="0" err="1"/>
              <a:t>the</a:t>
            </a:r>
            <a:r>
              <a:rPr lang="fi-FI" sz="2000" dirty="0"/>
              <a:t> </a:t>
            </a:r>
            <a:r>
              <a:rPr lang="fi-FI" sz="2000" dirty="0" err="1"/>
              <a:t>Ministry</a:t>
            </a:r>
            <a:r>
              <a:rPr lang="fi-FI" sz="2000" dirty="0"/>
              <a:t> of </a:t>
            </a:r>
            <a:r>
              <a:rPr lang="fi-FI" sz="2000" dirty="0" err="1"/>
              <a:t>Education</a:t>
            </a:r>
            <a:r>
              <a:rPr lang="fi-FI" sz="2000" dirty="0"/>
              <a:t> and Culture.</a:t>
            </a:r>
            <a:endParaRPr sz="2000" dirty="0"/>
          </a:p>
          <a:p>
            <a:pPr marL="228600" indent="-228600">
              <a:buClrTx/>
              <a:buSzPts val="1900"/>
            </a:pPr>
            <a:r>
              <a:rPr lang="fi-FI" sz="2000" dirty="0"/>
              <a:t>In </a:t>
            </a:r>
            <a:r>
              <a:rPr lang="fi-FI" sz="2000" dirty="0" err="1"/>
              <a:t>the</a:t>
            </a:r>
            <a:r>
              <a:rPr lang="fi-FI" sz="2000" dirty="0"/>
              <a:t> Enterprise </a:t>
            </a:r>
            <a:r>
              <a:rPr lang="fi-FI" sz="2000" dirty="0" err="1"/>
              <a:t>Accelerator</a:t>
            </a:r>
            <a:r>
              <a:rPr lang="fi-FI" sz="2000" dirty="0"/>
              <a:t>, </a:t>
            </a:r>
            <a:r>
              <a:rPr lang="fi-FI" sz="2000" dirty="0" err="1"/>
              <a:t>one</a:t>
            </a:r>
            <a:r>
              <a:rPr lang="fi-FI" sz="2000" dirty="0"/>
              <a:t> </a:t>
            </a:r>
            <a:r>
              <a:rPr lang="fi-FI" sz="2000" dirty="0" err="1"/>
              <a:t>can</a:t>
            </a:r>
            <a:r>
              <a:rPr lang="fi-FI" sz="2000" dirty="0"/>
              <a:t> </a:t>
            </a:r>
            <a:r>
              <a:rPr lang="fi-FI" sz="2000" dirty="0" err="1"/>
              <a:t>direct</a:t>
            </a:r>
            <a:r>
              <a:rPr lang="fi-FI" sz="2000" dirty="0"/>
              <a:t> </a:t>
            </a:r>
            <a:r>
              <a:rPr lang="fi-FI" sz="2000" dirty="0" err="1"/>
              <a:t>the</a:t>
            </a:r>
            <a:r>
              <a:rPr lang="fi-FI" sz="2000" dirty="0"/>
              <a:t> </a:t>
            </a:r>
            <a:r>
              <a:rPr lang="fi-FI" sz="2000" dirty="0" err="1"/>
              <a:t>studies</a:t>
            </a:r>
            <a:r>
              <a:rPr lang="fi-FI" sz="2000" dirty="0"/>
              <a:t> for </a:t>
            </a:r>
            <a:r>
              <a:rPr lang="fi-FI" sz="2000" dirty="0" err="1"/>
              <a:t>the</a:t>
            </a:r>
            <a:r>
              <a:rPr lang="fi-FI" sz="2000" dirty="0"/>
              <a:t> </a:t>
            </a:r>
            <a:r>
              <a:rPr lang="fi-FI" sz="2000" dirty="0" err="1"/>
              <a:t>benefit</a:t>
            </a:r>
            <a:r>
              <a:rPr lang="fi-FI" sz="2000" dirty="0"/>
              <a:t> of </a:t>
            </a:r>
            <a:r>
              <a:rPr lang="fi-FI" sz="2000" dirty="0" err="1"/>
              <a:t>one’s</a:t>
            </a:r>
            <a:r>
              <a:rPr lang="fi-FI" sz="2000" dirty="0"/>
              <a:t> </a:t>
            </a:r>
            <a:r>
              <a:rPr lang="fi-FI" sz="2000" dirty="0" err="1"/>
              <a:t>own</a:t>
            </a:r>
            <a:r>
              <a:rPr lang="fi-FI" sz="2000" dirty="0"/>
              <a:t> business </a:t>
            </a:r>
            <a:r>
              <a:rPr lang="fi-FI" sz="2000" dirty="0" err="1"/>
              <a:t>operations</a:t>
            </a:r>
            <a:endParaRPr lang="fi-FI" sz="2000" dirty="0"/>
          </a:p>
          <a:p>
            <a:pPr marL="228600" lvl="0" indent="-228600" algn="l" rtl="0">
              <a:lnSpc>
                <a:spcPct val="100000"/>
              </a:lnSpc>
              <a:spcBef>
                <a:spcPts val="1000"/>
              </a:spcBef>
              <a:spcAft>
                <a:spcPts val="0"/>
              </a:spcAft>
              <a:buClrTx/>
              <a:buSzPts val="1900"/>
              <a:buChar char="•"/>
            </a:pPr>
            <a:r>
              <a:rPr lang="fi-FI" sz="2000" dirty="0" err="1"/>
              <a:t>Encouragement</a:t>
            </a:r>
            <a:r>
              <a:rPr lang="fi-FI" sz="2000" dirty="0"/>
              <a:t> to </a:t>
            </a:r>
            <a:r>
              <a:rPr lang="fi-FI" sz="2000" dirty="0" err="1"/>
              <a:t>start</a:t>
            </a:r>
            <a:r>
              <a:rPr lang="fi-FI" sz="2000" dirty="0"/>
              <a:t>, </a:t>
            </a:r>
            <a:r>
              <a:rPr lang="fi-FI" sz="2000" dirty="0" err="1"/>
              <a:t>support</a:t>
            </a:r>
            <a:r>
              <a:rPr lang="fi-FI" sz="2000" dirty="0"/>
              <a:t> to </a:t>
            </a:r>
            <a:r>
              <a:rPr lang="fi-FI" sz="2000" dirty="0" err="1"/>
              <a:t>grow</a:t>
            </a:r>
            <a:endParaRPr lang="fi-FI" sz="2000" dirty="0"/>
          </a:p>
          <a:p>
            <a:pPr marL="228600" indent="-228600">
              <a:buClrTx/>
              <a:buSzPts val="1900"/>
            </a:pPr>
            <a:r>
              <a:rPr lang="fi-FI" sz="2000" dirty="0" err="1"/>
              <a:t>Funding</a:t>
            </a:r>
            <a:r>
              <a:rPr lang="fi-FI" sz="2000" dirty="0"/>
              <a:t> for a </a:t>
            </a:r>
            <a:r>
              <a:rPr lang="fi-FI" sz="2000" dirty="0" err="1"/>
              <a:t>good</a:t>
            </a:r>
            <a:r>
              <a:rPr lang="fi-FI" sz="2000" dirty="0"/>
              <a:t> business idea </a:t>
            </a:r>
            <a:endParaRPr sz="2000" dirty="0"/>
          </a:p>
          <a:p>
            <a:pPr marL="228600" indent="-228600">
              <a:buClrTx/>
              <a:buSzPts val="1900"/>
            </a:pPr>
            <a:r>
              <a:rPr lang="fi-FI" sz="2000" dirty="0" err="1"/>
              <a:t>The</a:t>
            </a:r>
            <a:r>
              <a:rPr lang="fi-FI" sz="2000" dirty="0"/>
              <a:t> </a:t>
            </a:r>
            <a:r>
              <a:rPr lang="fi-FI" sz="2000" dirty="0" err="1"/>
              <a:t>services</a:t>
            </a:r>
            <a:r>
              <a:rPr lang="fi-FI" sz="2000" dirty="0"/>
              <a:t> of </a:t>
            </a:r>
            <a:r>
              <a:rPr lang="fi-FI" sz="2000" dirty="0" err="1"/>
              <a:t>SAMK’s</a:t>
            </a:r>
            <a:r>
              <a:rPr lang="fi-FI" sz="2000" dirty="0"/>
              <a:t> Enterprise </a:t>
            </a:r>
            <a:r>
              <a:rPr lang="fi-FI" sz="2000" dirty="0" err="1"/>
              <a:t>Accelerator</a:t>
            </a:r>
            <a:r>
              <a:rPr lang="fi-FI" sz="2000" dirty="0"/>
              <a:t> </a:t>
            </a:r>
            <a:r>
              <a:rPr lang="fi-FI" sz="2000" dirty="0" err="1"/>
              <a:t>are</a:t>
            </a:r>
            <a:r>
              <a:rPr lang="fi-FI" sz="2000" dirty="0"/>
              <a:t> </a:t>
            </a:r>
            <a:r>
              <a:rPr lang="fi-FI" sz="2000" dirty="0" err="1"/>
              <a:t>available</a:t>
            </a:r>
            <a:r>
              <a:rPr lang="fi-FI" sz="2000" dirty="0"/>
              <a:t> for </a:t>
            </a:r>
            <a:r>
              <a:rPr lang="fi-FI" sz="2000" dirty="0" err="1"/>
              <a:t>every</a:t>
            </a:r>
            <a:r>
              <a:rPr lang="fi-FI" sz="2000" dirty="0"/>
              <a:t> </a:t>
            </a:r>
            <a:r>
              <a:rPr lang="fi-FI" sz="2000" dirty="0" err="1"/>
              <a:t>start-up</a:t>
            </a:r>
            <a:r>
              <a:rPr lang="fi-FI" sz="2000" dirty="0"/>
              <a:t> </a:t>
            </a:r>
            <a:r>
              <a:rPr lang="fi-FI" sz="2000" dirty="0" err="1"/>
              <a:t>entrepreneur</a:t>
            </a:r>
            <a:r>
              <a:rPr lang="fi-FI" sz="2000" dirty="0"/>
              <a:t> and </a:t>
            </a:r>
            <a:r>
              <a:rPr lang="fi-FI" sz="2000" dirty="0" err="1"/>
              <a:t>any</a:t>
            </a:r>
            <a:r>
              <a:rPr lang="fi-FI" sz="2000" dirty="0"/>
              <a:t> </a:t>
            </a:r>
            <a:r>
              <a:rPr lang="fi-FI" sz="2000" dirty="0" err="1"/>
              <a:t>developing</a:t>
            </a:r>
            <a:r>
              <a:rPr lang="fi-FI" sz="2000" dirty="0"/>
              <a:t> </a:t>
            </a:r>
            <a:r>
              <a:rPr lang="fi-FI" sz="2000" dirty="0" err="1"/>
              <a:t>entrepreneur</a:t>
            </a:r>
            <a:r>
              <a:rPr lang="fi-FI" sz="2000" dirty="0"/>
              <a:t> in Satakunta.</a:t>
            </a:r>
            <a:endParaRPr sz="2000" dirty="0"/>
          </a:p>
        </p:txBody>
      </p:sp>
      <p:pic>
        <p:nvPicPr>
          <p:cNvPr id="5" name="Picture Placeholder 4" descr="Teacher and student talking at the table.">
            <a:extLst>
              <a:ext uri="{FF2B5EF4-FFF2-40B4-BE49-F238E27FC236}">
                <a16:creationId xmlns:a16="http://schemas.microsoft.com/office/drawing/2014/main" id="{F96A556F-C4B0-6943-3AE7-79C702EA465E}"/>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p:blipFill>
        <p:spPr>
          <a:xfrm>
            <a:off x="6337737" y="0"/>
            <a:ext cx="5854263" cy="68580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7" name="Google Shape;490;p24">
            <a:extLst>
              <a:ext uri="{FF2B5EF4-FFF2-40B4-BE49-F238E27FC236}">
                <a16:creationId xmlns:a16="http://schemas.microsoft.com/office/drawing/2014/main" id="{D9AFD1A8-5B05-5044-9521-33424C70A091}"/>
              </a:ext>
            </a:extLst>
          </p:cNvPr>
          <p:cNvSpPr txBox="1">
            <a:spLocks/>
          </p:cNvSpPr>
          <p:nvPr/>
        </p:nvSpPr>
        <p:spPr>
          <a:xfrm>
            <a:off x="838200" y="5715380"/>
            <a:ext cx="3824288" cy="36128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000"/>
              </a:spcBef>
              <a:spcAft>
                <a:spcPts val="0"/>
              </a:spcAft>
              <a:buClr>
                <a:schemeClr val="lt1"/>
              </a:buClr>
              <a:buSzPts val="1500"/>
              <a:buFont typeface="Arial"/>
              <a:buNone/>
              <a:defRPr sz="1500" b="1" i="0" u="none" strike="noStrike" cap="none">
                <a:solidFill>
                  <a:schemeClr val="lt1"/>
                </a:solidFill>
                <a:latin typeface="Arial"/>
                <a:ea typeface="Arial"/>
                <a:cs typeface="Arial"/>
                <a:sym typeface="Arial"/>
              </a:defRPr>
            </a:lvl1pPr>
            <a:lvl2pPr marL="914400" marR="0" lvl="1" indent="-228600" algn="l" rtl="0">
              <a:lnSpc>
                <a:spcPct val="10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228600" algn="l" rtl="0">
              <a:lnSpc>
                <a:spcPct val="10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L="1828800" marR="0" lvl="3" indent="-228600" algn="l" rtl="0">
              <a:lnSpc>
                <a:spcPct val="10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10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pPr>
            <a:r>
              <a:rPr lang="fi-FI" sz="2000" b="0" dirty="0">
                <a:solidFill>
                  <a:schemeClr val="tx1"/>
                </a:solidFill>
              </a:rPr>
              <a:t>THINK FUTURE.</a:t>
            </a:r>
          </a:p>
        </p:txBody>
      </p:sp>
      <p:pic>
        <p:nvPicPr>
          <p:cNvPr id="5" name="Picture Placeholder 4">
            <a:extLst>
              <a:ext uri="{FF2B5EF4-FFF2-40B4-BE49-F238E27FC236}">
                <a16:creationId xmlns:a16="http://schemas.microsoft.com/office/drawing/2014/main" id="{B4DED314-8DDD-FF42-B6BD-3F13292BA2BA}"/>
              </a:ext>
              <a:ext uri="{C183D7F6-B498-43B3-948B-1728B52AA6E4}">
                <adec:decorative xmlns:adec="http://schemas.microsoft.com/office/drawing/2017/decorative" val="1"/>
              </a:ext>
            </a:extLst>
          </p:cNvPr>
          <p:cNvPicPr>
            <a:picLocks noGrp="1" noChangeAspect="1"/>
          </p:cNvPicPr>
          <p:nvPr>
            <p:ph type="pic" sz="quarter" idx="30"/>
          </p:nvPr>
        </p:nvPicPr>
        <p:blipFill>
          <a:blip r:embed="rId3" cstate="email">
            <a:extLst>
              <a:ext uri="{28A0092B-C50C-407E-A947-70E740481C1C}">
                <a14:useLocalDpi xmlns:a14="http://schemas.microsoft.com/office/drawing/2010/main"/>
              </a:ext>
            </a:extLst>
          </a:blip>
          <a:srcRect t="-498"/>
          <a:stretch/>
        </p:blipFill>
        <p:spPr>
          <a:xfrm>
            <a:off x="5798344" y="755260"/>
            <a:ext cx="5257800" cy="5257903"/>
          </a:xfrm>
        </p:spPr>
      </p:pic>
      <p:sp>
        <p:nvSpPr>
          <p:cNvPr id="3" name="Text Placeholder 2">
            <a:extLst>
              <a:ext uri="{FF2B5EF4-FFF2-40B4-BE49-F238E27FC236}">
                <a16:creationId xmlns:a16="http://schemas.microsoft.com/office/drawing/2014/main" id="{6AF9FE9C-16FB-6CFE-0E05-E31BC941C5D7}"/>
              </a:ext>
            </a:extLst>
          </p:cNvPr>
          <p:cNvSpPr>
            <a:spLocks noGrp="1"/>
          </p:cNvSpPr>
          <p:nvPr>
            <p:ph type="body" sz="quarter" idx="12"/>
          </p:nvPr>
        </p:nvSpPr>
        <p:spPr/>
        <p:txBody>
          <a:bodyPr>
            <a:normAutofit fontScale="62500" lnSpcReduction="20000"/>
          </a:bodyPr>
          <a:lstStyle/>
          <a:p>
            <a:endParaRPr lang="en-ES"/>
          </a:p>
        </p:txBody>
      </p:sp>
      <p:sp>
        <p:nvSpPr>
          <p:cNvPr id="6" name="Text Placeholder 5">
            <a:extLst>
              <a:ext uri="{FF2B5EF4-FFF2-40B4-BE49-F238E27FC236}">
                <a16:creationId xmlns:a16="http://schemas.microsoft.com/office/drawing/2014/main" id="{FF4DFA80-2680-6E3C-3146-7D7EE2E9F766}"/>
              </a:ext>
            </a:extLst>
          </p:cNvPr>
          <p:cNvSpPr>
            <a:spLocks noGrp="1"/>
          </p:cNvSpPr>
          <p:nvPr>
            <p:ph type="body" sz="quarter" idx="11"/>
          </p:nvPr>
        </p:nvSpPr>
        <p:spPr/>
        <p:txBody>
          <a:bodyPr>
            <a:normAutofit fontScale="62500" lnSpcReduction="20000"/>
          </a:bodyPr>
          <a:lstStyle/>
          <a:p>
            <a:endParaRPr lang="en-ES"/>
          </a:p>
        </p:txBody>
      </p:sp>
      <p:sp>
        <p:nvSpPr>
          <p:cNvPr id="9" name="Text Placeholder 8">
            <a:extLst>
              <a:ext uri="{FF2B5EF4-FFF2-40B4-BE49-F238E27FC236}">
                <a16:creationId xmlns:a16="http://schemas.microsoft.com/office/drawing/2014/main" id="{B84623D0-7F84-0830-05A0-8C36EAB391C5}"/>
              </a:ext>
            </a:extLst>
          </p:cNvPr>
          <p:cNvSpPr>
            <a:spLocks noGrp="1"/>
          </p:cNvSpPr>
          <p:nvPr>
            <p:ph type="body" sz="quarter" idx="10"/>
          </p:nvPr>
        </p:nvSpPr>
        <p:spPr/>
        <p:txBody>
          <a:bodyPr/>
          <a:lstStyle/>
          <a:p>
            <a:endParaRPr lang="en-ES"/>
          </a:p>
        </p:txBody>
      </p:sp>
      <p:sp>
        <p:nvSpPr>
          <p:cNvPr id="11" name="Title 10">
            <a:extLst>
              <a:ext uri="{FF2B5EF4-FFF2-40B4-BE49-F238E27FC236}">
                <a16:creationId xmlns:a16="http://schemas.microsoft.com/office/drawing/2014/main" id="{9DA5927C-39A2-7FD5-6C9E-C8C25559C977}"/>
              </a:ext>
            </a:extLst>
          </p:cNvPr>
          <p:cNvSpPr>
            <a:spLocks noGrp="1"/>
          </p:cNvSpPr>
          <p:nvPr>
            <p:ph type="title"/>
          </p:nvPr>
        </p:nvSpPr>
        <p:spPr/>
        <p:txBody>
          <a:bodyPr/>
          <a:lstStyle/>
          <a:p>
            <a:endParaRPr lang="en-E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EFD160-3A47-C9CB-1BC9-02C5897D81D1}"/>
              </a:ext>
            </a:extLst>
          </p:cNvPr>
          <p:cNvSpPr>
            <a:spLocks noGrp="1"/>
          </p:cNvSpPr>
          <p:nvPr>
            <p:ph type="body" sz="quarter" idx="13"/>
          </p:nvPr>
        </p:nvSpPr>
        <p:spPr>
          <a:xfrm>
            <a:off x="6506817" y="3257551"/>
            <a:ext cx="5084763" cy="3600449"/>
          </a:xfrm>
        </p:spPr>
        <p:txBody>
          <a:bodyPr>
            <a:normAutofit/>
          </a:bodyPr>
          <a:lstStyle/>
          <a:p>
            <a:r>
              <a:rPr lang="en-FI" sz="1900"/>
              <a:t>Business Intelligence Center </a:t>
            </a:r>
            <a:endParaRPr lang="fi-FI" sz="1900" dirty="0"/>
          </a:p>
          <a:p>
            <a:r>
              <a:rPr lang="en-FI" sz="1900"/>
              <a:t>Center for Tourism Business Development</a:t>
            </a:r>
          </a:p>
          <a:p>
            <a:r>
              <a:rPr lang="en-FI" sz="1900"/>
              <a:t>Maritime Logistics Research Center</a:t>
            </a:r>
          </a:p>
          <a:p>
            <a:r>
              <a:rPr lang="en-FI" sz="1900"/>
              <a:t>Research Center for Human Functioning</a:t>
            </a:r>
            <a:endParaRPr lang="fi-FI" sz="1900" dirty="0"/>
          </a:p>
          <a:p>
            <a:r>
              <a:rPr lang="en-FI" sz="1900"/>
              <a:t>Research Center WANDER</a:t>
            </a:r>
          </a:p>
          <a:p>
            <a:r>
              <a:rPr lang="en-FI" sz="1900"/>
              <a:t>RoboAI Research Center</a:t>
            </a:r>
            <a:r>
              <a:rPr lang="fi-FI" sz="1900" dirty="0"/>
              <a:t> </a:t>
            </a:r>
          </a:p>
          <a:p>
            <a:r>
              <a:rPr lang="fi-FI" sz="1900" dirty="0"/>
              <a:t>Resource </a:t>
            </a:r>
            <a:r>
              <a:rPr lang="fi-FI" sz="1900" dirty="0" err="1"/>
              <a:t>Wisdom</a:t>
            </a:r>
            <a:endParaRPr lang="fi-FI" sz="1900" dirty="0"/>
          </a:p>
          <a:p>
            <a:endParaRPr lang="fi-FI" sz="1800" dirty="0"/>
          </a:p>
          <a:p>
            <a:endParaRPr lang="en-ES" dirty="0"/>
          </a:p>
        </p:txBody>
      </p:sp>
      <p:sp>
        <p:nvSpPr>
          <p:cNvPr id="4" name="Title 3">
            <a:extLst>
              <a:ext uri="{FF2B5EF4-FFF2-40B4-BE49-F238E27FC236}">
                <a16:creationId xmlns:a16="http://schemas.microsoft.com/office/drawing/2014/main" id="{374C895E-EF38-E013-F37F-BC26BFDB280B}"/>
              </a:ext>
            </a:extLst>
          </p:cNvPr>
          <p:cNvSpPr>
            <a:spLocks noGrp="1"/>
          </p:cNvSpPr>
          <p:nvPr>
            <p:ph type="title"/>
          </p:nvPr>
        </p:nvSpPr>
        <p:spPr>
          <a:xfrm>
            <a:off x="1649482" y="3517215"/>
            <a:ext cx="4012580" cy="871735"/>
          </a:xfrm>
        </p:spPr>
        <p:txBody>
          <a:bodyPr>
            <a:normAutofit fontScale="90000"/>
          </a:bodyPr>
          <a:lstStyle/>
          <a:p>
            <a:r>
              <a:rPr lang="en-GB" b="1" dirty="0"/>
              <a:t>People and renewing industry </a:t>
            </a:r>
            <a:br>
              <a:rPr lang="en-GB" b="1" dirty="0"/>
            </a:br>
            <a:br>
              <a:rPr lang="en-GB" dirty="0"/>
            </a:br>
            <a:endParaRPr lang="en-ES" dirty="0"/>
          </a:p>
        </p:txBody>
      </p:sp>
      <p:sp>
        <p:nvSpPr>
          <p:cNvPr id="5" name="Text Placeholder 4">
            <a:extLst>
              <a:ext uri="{FF2B5EF4-FFF2-40B4-BE49-F238E27FC236}">
                <a16:creationId xmlns:a16="http://schemas.microsoft.com/office/drawing/2014/main" id="{90869A74-BE64-7A8E-C4DC-E67C373A21BA}"/>
              </a:ext>
            </a:extLst>
          </p:cNvPr>
          <p:cNvSpPr>
            <a:spLocks noGrp="1"/>
          </p:cNvSpPr>
          <p:nvPr>
            <p:ph type="body" sz="quarter" idx="15"/>
          </p:nvPr>
        </p:nvSpPr>
        <p:spPr>
          <a:xfrm>
            <a:off x="6447473" y="2666266"/>
            <a:ext cx="5040312" cy="819150"/>
          </a:xfrm>
        </p:spPr>
        <p:txBody>
          <a:bodyPr/>
          <a:lstStyle/>
          <a:p>
            <a:r>
              <a:rPr lang="en-ES" dirty="0"/>
              <a:t>Research centers</a:t>
            </a:r>
          </a:p>
        </p:txBody>
      </p:sp>
      <p:sp>
        <p:nvSpPr>
          <p:cNvPr id="8" name="Google Shape;309;p3">
            <a:extLst>
              <a:ext uri="{FF2B5EF4-FFF2-40B4-BE49-F238E27FC236}">
                <a16:creationId xmlns:a16="http://schemas.microsoft.com/office/drawing/2014/main" id="{77814AFC-3CE4-7235-91A4-91661155654F}"/>
              </a:ext>
            </a:extLst>
          </p:cNvPr>
          <p:cNvSpPr/>
          <p:nvPr/>
        </p:nvSpPr>
        <p:spPr>
          <a:xfrm>
            <a:off x="897225" y="3369775"/>
            <a:ext cx="704281" cy="819150"/>
          </a:xfrm>
          <a:custGeom>
            <a:avLst/>
            <a:gdLst/>
            <a:ahLst/>
            <a:cxnLst/>
            <a:rect l="l" t="t" r="r" b="b"/>
            <a:pathLst>
              <a:path w="453" h="533" extrusionOk="0">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tx1"/>
          </a:solid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1800">
              <a:solidFill>
                <a:srgbClr val="C00000"/>
              </a:solidFill>
              <a:latin typeface="Arial"/>
              <a:ea typeface="Arial"/>
              <a:cs typeface="Arial"/>
              <a:sym typeface="Arial"/>
            </a:endParaRPr>
          </a:p>
        </p:txBody>
      </p:sp>
      <p:pic>
        <p:nvPicPr>
          <p:cNvPr id="9" name="Graphic 264">
            <a:extLst>
              <a:ext uri="{FF2B5EF4-FFF2-40B4-BE49-F238E27FC236}">
                <a16:creationId xmlns:a16="http://schemas.microsoft.com/office/drawing/2014/main" id="{C1D46DB7-AECC-A4FB-717B-251E43F72690}"/>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62062" y="2209801"/>
            <a:ext cx="867876" cy="867874"/>
          </a:xfrm>
          <a:prstGeom prst="rect">
            <a:avLst/>
          </a:prstGeom>
        </p:spPr>
      </p:pic>
    </p:spTree>
    <p:extLst>
      <p:ext uri="{BB962C8B-B14F-4D97-AF65-F5344CB8AC3E}">
        <p14:creationId xmlns:p14="http://schemas.microsoft.com/office/powerpoint/2010/main" val="3073157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2EE29A7A-D3D1-2C4A-BF57-DA1D97AD4525}"/>
              </a:ext>
              <a:ext uri="{C183D7F6-B498-43B3-948B-1728B52AA6E4}">
                <adec:decorative xmlns:adec="http://schemas.microsoft.com/office/drawing/2017/decorative" val="1"/>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l="18254" r="18254"/>
          <a:stretch>
            <a:fillRect/>
          </a:stretch>
        </p:blipFill>
        <p:spPr>
          <a:xfrm>
            <a:off x="-1" y="1"/>
            <a:ext cx="6096001" cy="6858000"/>
          </a:xfrm>
        </p:spPr>
      </p:pic>
      <p:sp>
        <p:nvSpPr>
          <p:cNvPr id="3" name="Otsikko 2">
            <a:extLst>
              <a:ext uri="{FF2B5EF4-FFF2-40B4-BE49-F238E27FC236}">
                <a16:creationId xmlns:a16="http://schemas.microsoft.com/office/drawing/2014/main" id="{97CF7CD8-655F-CC42-A5E7-5C4A01A1A181}"/>
              </a:ext>
            </a:extLst>
          </p:cNvPr>
          <p:cNvSpPr>
            <a:spLocks noGrp="1"/>
          </p:cNvSpPr>
          <p:nvPr>
            <p:ph type="title"/>
          </p:nvPr>
        </p:nvSpPr>
        <p:spPr>
          <a:xfrm>
            <a:off x="6557337" y="2600138"/>
            <a:ext cx="5128685" cy="1657725"/>
          </a:xfrm>
        </p:spPr>
        <p:txBody>
          <a:bodyPr>
            <a:noAutofit/>
          </a:bodyPr>
          <a:lstStyle/>
          <a:p>
            <a:r>
              <a:rPr lang="fi-FI" sz="4000" dirty="0">
                <a:solidFill>
                  <a:schemeClr val="tx1"/>
                </a:solidFill>
              </a:rPr>
              <a:t>Satakunta is </a:t>
            </a:r>
            <a:r>
              <a:rPr lang="fi-FI" sz="4000" dirty="0" err="1">
                <a:solidFill>
                  <a:schemeClr val="tx1"/>
                </a:solidFill>
              </a:rPr>
              <a:t>located</a:t>
            </a:r>
            <a:r>
              <a:rPr lang="fi-FI" sz="4000" dirty="0">
                <a:solidFill>
                  <a:schemeClr val="tx1"/>
                </a:solidFill>
              </a:rPr>
              <a:t> on </a:t>
            </a:r>
            <a:r>
              <a:rPr lang="fi-FI" sz="4000" dirty="0" err="1">
                <a:solidFill>
                  <a:schemeClr val="tx1"/>
                </a:solidFill>
              </a:rPr>
              <a:t>the</a:t>
            </a:r>
            <a:r>
              <a:rPr lang="fi-FI" sz="4000" dirty="0">
                <a:solidFill>
                  <a:schemeClr val="tx1"/>
                </a:solidFill>
              </a:rPr>
              <a:t> </a:t>
            </a:r>
            <a:r>
              <a:rPr lang="fi-FI" sz="4000" dirty="0" err="1">
                <a:solidFill>
                  <a:schemeClr val="tx1"/>
                </a:solidFill>
              </a:rPr>
              <a:t>west</a:t>
            </a:r>
            <a:r>
              <a:rPr lang="fi-FI" sz="4000" dirty="0">
                <a:solidFill>
                  <a:schemeClr val="tx1"/>
                </a:solidFill>
              </a:rPr>
              <a:t> </a:t>
            </a:r>
            <a:r>
              <a:rPr lang="fi-FI" sz="4000" dirty="0" err="1">
                <a:solidFill>
                  <a:schemeClr val="tx1"/>
                </a:solidFill>
              </a:rPr>
              <a:t>coast</a:t>
            </a:r>
            <a:r>
              <a:rPr lang="fi-FI" sz="4000" dirty="0">
                <a:solidFill>
                  <a:schemeClr val="tx1"/>
                </a:solidFill>
              </a:rPr>
              <a:t> of Finland, in </a:t>
            </a:r>
            <a:r>
              <a:rPr lang="fi-FI" sz="4000" dirty="0" err="1">
                <a:solidFill>
                  <a:schemeClr val="tx1"/>
                </a:solidFill>
              </a:rPr>
              <a:t>Northern</a:t>
            </a:r>
            <a:r>
              <a:rPr lang="fi-FI" sz="4000" dirty="0">
                <a:solidFill>
                  <a:schemeClr val="tx1"/>
                </a:solidFill>
              </a:rPr>
              <a:t> Europe</a:t>
            </a:r>
          </a:p>
        </p:txBody>
      </p:sp>
      <p:cxnSp>
        <p:nvCxnSpPr>
          <p:cNvPr id="12" name="Suora yhdysviiva 11">
            <a:extLst>
              <a:ext uri="{FF2B5EF4-FFF2-40B4-BE49-F238E27FC236}">
                <a16:creationId xmlns:a16="http://schemas.microsoft.com/office/drawing/2014/main" id="{3E7751E9-BD30-EF46-A1EB-8ECBFC3557CC}"/>
              </a:ext>
            </a:extLst>
          </p:cNvPr>
          <p:cNvCxnSpPr>
            <a:cxnSpLocks/>
          </p:cNvCxnSpPr>
          <p:nvPr/>
        </p:nvCxnSpPr>
        <p:spPr>
          <a:xfrm>
            <a:off x="3247465" y="2386853"/>
            <a:ext cx="278055" cy="163307"/>
          </a:xfrm>
          <a:prstGeom prst="line">
            <a:avLst/>
          </a:prstGeom>
          <a:ln>
            <a:solidFill>
              <a:schemeClr val="tx1"/>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7" name="Tekstiruutu 16">
            <a:extLst>
              <a:ext uri="{FF2B5EF4-FFF2-40B4-BE49-F238E27FC236}">
                <a16:creationId xmlns:a16="http://schemas.microsoft.com/office/drawing/2014/main" id="{E5BA5927-2263-914A-B862-539192B5990A}"/>
              </a:ext>
            </a:extLst>
          </p:cNvPr>
          <p:cNvSpPr txBox="1"/>
          <p:nvPr/>
        </p:nvSpPr>
        <p:spPr>
          <a:xfrm>
            <a:off x="3525265" y="2158165"/>
            <a:ext cx="1574800" cy="430887"/>
          </a:xfrm>
          <a:prstGeom prst="rect">
            <a:avLst/>
          </a:prstGeom>
          <a:noFill/>
          <a:ln>
            <a:noFill/>
          </a:ln>
        </p:spPr>
        <p:txBody>
          <a:bodyPr wrap="square" rtlCol="0">
            <a:spAutoFit/>
          </a:bodyPr>
          <a:lstStyle/>
          <a:p>
            <a:r>
              <a:rPr lang="fi-FI" sz="1100" dirty="0">
                <a:solidFill>
                  <a:schemeClr val="bg1"/>
                </a:solidFill>
              </a:rPr>
              <a:t>SATAKUNTA</a:t>
            </a:r>
          </a:p>
          <a:p>
            <a:r>
              <a:rPr lang="fi-FI" sz="1100" dirty="0">
                <a:solidFill>
                  <a:schemeClr val="bg1"/>
                </a:solidFill>
              </a:rPr>
              <a:t>FINLAND</a:t>
            </a:r>
          </a:p>
        </p:txBody>
      </p:sp>
      <p:cxnSp>
        <p:nvCxnSpPr>
          <p:cNvPr id="20" name="Suora yhdysviiva 19">
            <a:extLst>
              <a:ext uri="{FF2B5EF4-FFF2-40B4-BE49-F238E27FC236}">
                <a16:creationId xmlns:a16="http://schemas.microsoft.com/office/drawing/2014/main" id="{0EAF7872-86DE-864D-B2E7-03BC625053A9}"/>
              </a:ext>
            </a:extLst>
          </p:cNvPr>
          <p:cNvCxnSpPr>
            <a:cxnSpLocks/>
          </p:cNvCxnSpPr>
          <p:nvPr/>
        </p:nvCxnSpPr>
        <p:spPr>
          <a:xfrm>
            <a:off x="3525520" y="2550160"/>
            <a:ext cx="944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llipsi 23">
            <a:extLst>
              <a:ext uri="{FF2B5EF4-FFF2-40B4-BE49-F238E27FC236}">
                <a16:creationId xmlns:a16="http://schemas.microsoft.com/office/drawing/2014/main" id="{2D91662E-D9AC-A541-925A-8CB0E587F2EC}"/>
              </a:ext>
            </a:extLst>
          </p:cNvPr>
          <p:cNvSpPr/>
          <p:nvPr/>
        </p:nvSpPr>
        <p:spPr>
          <a:xfrm>
            <a:off x="3202940" y="2349872"/>
            <a:ext cx="91589" cy="7395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323006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240A3E-D648-1DF1-289F-8EB35A4C0279}"/>
              </a:ext>
            </a:extLst>
          </p:cNvPr>
          <p:cNvSpPr>
            <a:spLocks noGrp="1"/>
          </p:cNvSpPr>
          <p:nvPr>
            <p:ph type="title"/>
          </p:nvPr>
        </p:nvSpPr>
        <p:spPr/>
        <p:txBody>
          <a:bodyPr/>
          <a:lstStyle/>
          <a:p>
            <a:r>
              <a:rPr lang="en-ES" dirty="0"/>
              <a:t>4 campuses and</a:t>
            </a:r>
            <a:br>
              <a:rPr lang="en-ES" dirty="0"/>
            </a:br>
            <a:r>
              <a:rPr lang="en-ES" dirty="0"/>
              <a:t>4 towns</a:t>
            </a:r>
          </a:p>
        </p:txBody>
      </p:sp>
      <p:sp>
        <p:nvSpPr>
          <p:cNvPr id="4" name="Text Placeholder 3">
            <a:extLst>
              <a:ext uri="{FF2B5EF4-FFF2-40B4-BE49-F238E27FC236}">
                <a16:creationId xmlns:a16="http://schemas.microsoft.com/office/drawing/2014/main" id="{C0985129-CB90-EB33-C2E3-C6169C78244A}"/>
              </a:ext>
            </a:extLst>
          </p:cNvPr>
          <p:cNvSpPr>
            <a:spLocks noGrp="1"/>
          </p:cNvSpPr>
          <p:nvPr>
            <p:ph type="body" sz="quarter" idx="16"/>
          </p:nvPr>
        </p:nvSpPr>
        <p:spPr/>
        <p:txBody>
          <a:bodyPr>
            <a:normAutofit/>
          </a:bodyPr>
          <a:lstStyle/>
          <a:p>
            <a:r>
              <a:rPr lang="en-ES" sz="2000" dirty="0"/>
              <a:t>Pori</a:t>
            </a:r>
          </a:p>
          <a:p>
            <a:r>
              <a:rPr lang="en-ES" sz="2000" dirty="0"/>
              <a:t>Rauma</a:t>
            </a:r>
          </a:p>
          <a:p>
            <a:r>
              <a:rPr lang="en-ES" sz="2000" dirty="0"/>
              <a:t>Kankaanpää</a:t>
            </a:r>
          </a:p>
          <a:p>
            <a:r>
              <a:rPr lang="en-ES" sz="2000" dirty="0"/>
              <a:t>Huittinen</a:t>
            </a:r>
          </a:p>
        </p:txBody>
      </p:sp>
      <p:sp>
        <p:nvSpPr>
          <p:cNvPr id="6" name="Rectangle 5">
            <a:extLst>
              <a:ext uri="{FF2B5EF4-FFF2-40B4-BE49-F238E27FC236}">
                <a16:creationId xmlns:a16="http://schemas.microsoft.com/office/drawing/2014/main" id="{E8931B22-C1BC-48D2-174A-FCD4B08FAD54}"/>
              </a:ext>
              <a:ext uri="{C183D7F6-B498-43B3-948B-1728B52AA6E4}">
                <adec:decorative xmlns:adec="http://schemas.microsoft.com/office/drawing/2017/decorative" val="1"/>
              </a:ext>
            </a:extLst>
          </p:cNvPr>
          <p:cNvSpPr/>
          <p:nvPr/>
        </p:nvSpPr>
        <p:spPr>
          <a:xfrm>
            <a:off x="5975131" y="0"/>
            <a:ext cx="6216868"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pic>
        <p:nvPicPr>
          <p:cNvPr id="5" name="Google Shape;319;p4">
            <a:extLst>
              <a:ext uri="{FF2B5EF4-FFF2-40B4-BE49-F238E27FC236}">
                <a16:creationId xmlns:a16="http://schemas.microsoft.com/office/drawing/2014/main" id="{50BA2055-4C27-E906-3D49-1F2EEB15D280}"/>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817387" y="0"/>
            <a:ext cx="4653228" cy="6858000"/>
          </a:xfrm>
          <a:prstGeom prst="rect">
            <a:avLst/>
          </a:prstGeom>
          <a:noFill/>
          <a:ln>
            <a:noFill/>
          </a:ln>
        </p:spPr>
      </p:pic>
      <p:pic>
        <p:nvPicPr>
          <p:cNvPr id="2" name="Google Shape;319;p4" descr="Map of Finland">
            <a:extLst>
              <a:ext uri="{FF2B5EF4-FFF2-40B4-BE49-F238E27FC236}">
                <a16:creationId xmlns:a16="http://schemas.microsoft.com/office/drawing/2014/main" id="{3F229AA7-01B2-7384-CB69-0A25A66059BB}"/>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804687" y="0"/>
            <a:ext cx="4653228" cy="6858000"/>
          </a:xfrm>
          <a:prstGeom prst="rect">
            <a:avLst/>
          </a:prstGeom>
          <a:noFill/>
          <a:ln>
            <a:noFill/>
          </a:ln>
        </p:spPr>
      </p:pic>
    </p:spTree>
    <p:extLst>
      <p:ext uri="{BB962C8B-B14F-4D97-AF65-F5344CB8AC3E}">
        <p14:creationId xmlns:p14="http://schemas.microsoft.com/office/powerpoint/2010/main" val="1038786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80F3D-71D5-5626-EC35-AE80B4233F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58C324-4212-26A4-2BAD-DCF987EBA523}"/>
              </a:ext>
            </a:extLst>
          </p:cNvPr>
          <p:cNvSpPr>
            <a:spLocks noGrp="1"/>
          </p:cNvSpPr>
          <p:nvPr>
            <p:ph type="title"/>
          </p:nvPr>
        </p:nvSpPr>
        <p:spPr>
          <a:xfrm>
            <a:off x="839787" y="989013"/>
            <a:ext cx="5014475" cy="1150395"/>
          </a:xfrm>
        </p:spPr>
        <p:txBody>
          <a:bodyPr/>
          <a:lstStyle/>
          <a:p>
            <a:r>
              <a:rPr lang="en-ES" dirty="0"/>
              <a:t>Key figures</a:t>
            </a:r>
          </a:p>
        </p:txBody>
      </p:sp>
      <p:sp>
        <p:nvSpPr>
          <p:cNvPr id="4" name="Text Placeholder 3">
            <a:extLst>
              <a:ext uri="{FF2B5EF4-FFF2-40B4-BE49-F238E27FC236}">
                <a16:creationId xmlns:a16="http://schemas.microsoft.com/office/drawing/2014/main" id="{B20C16D9-EEA9-7184-C38C-3F128ADAAFF3}"/>
              </a:ext>
            </a:extLst>
          </p:cNvPr>
          <p:cNvSpPr>
            <a:spLocks noGrp="1"/>
          </p:cNvSpPr>
          <p:nvPr>
            <p:ph type="body" sz="quarter" idx="16"/>
          </p:nvPr>
        </p:nvSpPr>
        <p:spPr>
          <a:xfrm>
            <a:off x="714705" y="2139408"/>
            <a:ext cx="5014475" cy="3273705"/>
          </a:xfrm>
        </p:spPr>
        <p:txBody>
          <a:bodyPr>
            <a:noAutofit/>
          </a:bodyPr>
          <a:lstStyle/>
          <a:p>
            <a:pPr defTabSz="1080000"/>
            <a:r>
              <a:rPr lang="en-ES" sz="1900" dirty="0"/>
              <a:t>Turnover		EUR 45,9 M</a:t>
            </a:r>
          </a:p>
          <a:p>
            <a:pPr defTabSz="1080000"/>
            <a:r>
              <a:rPr lang="en-ES" sz="1900" dirty="0"/>
              <a:t>Publications		226</a:t>
            </a:r>
          </a:p>
          <a:p>
            <a:pPr defTabSz="1080000"/>
            <a:r>
              <a:rPr lang="en-ES" sz="1900" dirty="0"/>
              <a:t>Nationalities                                          on campuses		over 100</a:t>
            </a:r>
          </a:p>
          <a:p>
            <a:pPr defTabSz="1080000"/>
            <a:r>
              <a:rPr lang="en-ES" sz="1900" dirty="0"/>
              <a:t>Ongoing projects	103</a:t>
            </a:r>
          </a:p>
          <a:p>
            <a:pPr defTabSz="1080000"/>
            <a:r>
              <a:rPr lang="en-ES" sz="1900" dirty="0"/>
              <a:t>Total volume                                          of projects		EUR 23,05 M</a:t>
            </a:r>
          </a:p>
          <a:p>
            <a:pPr defTabSz="1080000"/>
            <a:r>
              <a:rPr lang="en-ES" sz="1900" dirty="0"/>
              <a:t>Partner companies                                          and communities	ca 700</a:t>
            </a:r>
          </a:p>
        </p:txBody>
      </p:sp>
      <p:pic>
        <p:nvPicPr>
          <p:cNvPr id="8" name="Picture Placeholder 7" descr="A person sitting at a table with a computer.">
            <a:extLst>
              <a:ext uri="{FF2B5EF4-FFF2-40B4-BE49-F238E27FC236}">
                <a16:creationId xmlns:a16="http://schemas.microsoft.com/office/drawing/2014/main" id="{3CD435E6-7DAC-26FE-BAA2-CE8C6A422D66}"/>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p:blipFill>
        <p:spPr>
          <a:xfrm>
            <a:off x="6337738" y="0"/>
            <a:ext cx="5854262" cy="6858000"/>
          </a:xfrm>
        </p:spPr>
      </p:pic>
    </p:spTree>
    <p:extLst>
      <p:ext uri="{BB962C8B-B14F-4D97-AF65-F5344CB8AC3E}">
        <p14:creationId xmlns:p14="http://schemas.microsoft.com/office/powerpoint/2010/main" val="3900133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4" name="Google Shape;334;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a:buSzPts val="3800"/>
            </a:pPr>
            <a:r>
              <a:rPr lang="fi-FI" sz="3800" dirty="0" err="1"/>
              <a:t>SAMK’s</a:t>
            </a:r>
            <a:r>
              <a:rPr lang="fi-FI" sz="3800" dirty="0"/>
              <a:t> </a:t>
            </a:r>
            <a:r>
              <a:rPr lang="fi-FI" sz="3800" dirty="0" err="1"/>
              <a:t>impact</a:t>
            </a:r>
            <a:r>
              <a:rPr lang="fi-FI" sz="3800" dirty="0"/>
              <a:t> </a:t>
            </a:r>
            <a:endParaRPr dirty="0"/>
          </a:p>
        </p:txBody>
      </p:sp>
      <p:sp>
        <p:nvSpPr>
          <p:cNvPr id="2" name="Google Shape;327;p5">
            <a:extLst>
              <a:ext uri="{FF2B5EF4-FFF2-40B4-BE49-F238E27FC236}">
                <a16:creationId xmlns:a16="http://schemas.microsoft.com/office/drawing/2014/main" id="{AA82D0FA-4F9C-641B-8C7E-1E321DA0A9CE}"/>
              </a:ext>
            </a:extLst>
          </p:cNvPr>
          <p:cNvSpPr txBox="1">
            <a:spLocks/>
          </p:cNvSpPr>
          <p:nvPr/>
        </p:nvSpPr>
        <p:spPr>
          <a:xfrm>
            <a:off x="733317" y="1901190"/>
            <a:ext cx="5628294" cy="32737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55600" algn="l" rtl="0">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17500" algn="l" rtl="0">
              <a:lnSpc>
                <a:spcPct val="100000"/>
              </a:lnSpc>
              <a:spcBef>
                <a:spcPts val="5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285750" indent="-285750">
              <a:buClr>
                <a:schemeClr val="tx1"/>
              </a:buClr>
              <a:buSzPts val="2000"/>
            </a:pPr>
            <a:r>
              <a:rPr lang="en-US" sz="1900" dirty="0">
                <a:solidFill>
                  <a:schemeClr val="tx1"/>
                </a:solidFill>
              </a:rPr>
              <a:t>Ca 50 % of graduates are employed in </a:t>
            </a:r>
            <a:r>
              <a:rPr lang="en-US" sz="1900" dirty="0" err="1">
                <a:solidFill>
                  <a:schemeClr val="tx1"/>
                </a:solidFill>
              </a:rPr>
              <a:t>Satakunta</a:t>
            </a:r>
            <a:r>
              <a:rPr lang="en-US" sz="1900" dirty="0">
                <a:solidFill>
                  <a:schemeClr val="tx1"/>
                </a:solidFill>
              </a:rPr>
              <a:t> (2023)</a:t>
            </a:r>
          </a:p>
          <a:p>
            <a:pPr marL="285750" indent="-285750">
              <a:buClr>
                <a:schemeClr val="tx1"/>
              </a:buClr>
              <a:buSzPts val="2000"/>
            </a:pPr>
            <a:r>
              <a:rPr lang="en-US" sz="1900" dirty="0">
                <a:solidFill>
                  <a:schemeClr val="tx1"/>
                </a:solidFill>
              </a:rPr>
              <a:t>More than 1200 foreign students annually on average (more than 100 nationalities)</a:t>
            </a:r>
          </a:p>
          <a:p>
            <a:pPr marL="285750" indent="-285750">
              <a:buClr>
                <a:schemeClr val="tx1"/>
              </a:buClr>
              <a:buSzPts val="2000"/>
            </a:pPr>
            <a:r>
              <a:rPr lang="en-US" sz="1900" dirty="0">
                <a:solidFill>
                  <a:schemeClr val="tx1"/>
                </a:solidFill>
              </a:rPr>
              <a:t>Almost 700 enterprises and communities in cooperation</a:t>
            </a:r>
          </a:p>
          <a:p>
            <a:pPr marL="285750" indent="-285750">
              <a:buClr>
                <a:schemeClr val="tx1"/>
              </a:buClr>
              <a:buSzPts val="2000"/>
            </a:pPr>
            <a:r>
              <a:rPr lang="en-US" sz="1900" dirty="0">
                <a:solidFill>
                  <a:schemeClr val="tx1"/>
                </a:solidFill>
              </a:rPr>
              <a:t>37 new agreements were signed (843 in total) and 4 new companies were established (402 in total) in the Enterprise Accelerator (2024)</a:t>
            </a:r>
          </a:p>
          <a:p>
            <a:pPr marL="285750" indent="-285750">
              <a:buClr>
                <a:schemeClr val="tx1"/>
              </a:buClr>
              <a:buSzPts val="2000"/>
            </a:pPr>
            <a:r>
              <a:rPr lang="en-US" sz="1900" dirty="0">
                <a:solidFill>
                  <a:schemeClr val="tx1"/>
                </a:solidFill>
              </a:rPr>
              <a:t>SAMK applies for over EUR 5 M of national and international funding for the region annually</a:t>
            </a:r>
          </a:p>
        </p:txBody>
      </p:sp>
      <p:pic>
        <p:nvPicPr>
          <p:cNvPr id="10" name="Picture Placeholder 9" descr="A group of students posing front of building.">
            <a:extLst>
              <a:ext uri="{FF2B5EF4-FFF2-40B4-BE49-F238E27FC236}">
                <a16:creationId xmlns:a16="http://schemas.microsoft.com/office/drawing/2014/main" id="{4B7BB305-CF00-8604-B799-A24EAAF140C3}"/>
              </a:ext>
            </a:extLst>
          </p:cNvPr>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l="3566"/>
          <a:stretch>
            <a:fillRect/>
          </a:stretch>
        </p:blipFill>
        <p:spPr>
          <a:xfrm>
            <a:off x="6713703" y="0"/>
            <a:ext cx="5478298" cy="68580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9630BA-39D4-F0B1-E1F8-41EFDC1644DC}"/>
              </a:ext>
            </a:extLst>
          </p:cNvPr>
          <p:cNvSpPr>
            <a:spLocks noGrp="1"/>
          </p:cNvSpPr>
          <p:nvPr>
            <p:ph type="title"/>
          </p:nvPr>
        </p:nvSpPr>
        <p:spPr/>
        <p:txBody>
          <a:bodyPr/>
          <a:lstStyle/>
          <a:p>
            <a:r>
              <a:rPr lang="en-GB" dirty="0"/>
              <a:t>Strategy</a:t>
            </a:r>
            <a:endParaRPr lang="en-ES" dirty="0"/>
          </a:p>
        </p:txBody>
      </p:sp>
      <p:sp>
        <p:nvSpPr>
          <p:cNvPr id="4" name="Text Placeholder 3">
            <a:extLst>
              <a:ext uri="{FF2B5EF4-FFF2-40B4-BE49-F238E27FC236}">
                <a16:creationId xmlns:a16="http://schemas.microsoft.com/office/drawing/2014/main" id="{C6CBBD98-C372-D410-456D-911D996AB383}"/>
              </a:ext>
            </a:extLst>
          </p:cNvPr>
          <p:cNvSpPr>
            <a:spLocks noGrp="1"/>
          </p:cNvSpPr>
          <p:nvPr>
            <p:ph type="body" sz="quarter" idx="16"/>
          </p:nvPr>
        </p:nvSpPr>
        <p:spPr>
          <a:xfrm>
            <a:off x="839789" y="1771650"/>
            <a:ext cx="5911533" cy="4560570"/>
          </a:xfrm>
        </p:spPr>
        <p:txBody>
          <a:bodyPr>
            <a:noAutofit/>
          </a:bodyPr>
          <a:lstStyle/>
          <a:p>
            <a:pPr marL="76200" indent="0">
              <a:buNone/>
            </a:pPr>
            <a:r>
              <a:rPr lang="en-GB" sz="1950" b="1" dirty="0"/>
              <a:t>MISSION</a:t>
            </a:r>
          </a:p>
          <a:p>
            <a:pPr marL="76200" indent="0">
              <a:buNone/>
            </a:pPr>
            <a:r>
              <a:rPr lang="en-GB" sz="1950" dirty="0"/>
              <a:t>We educate, develop and internationalize, and we promote entrepreneurship. The economic and industrial structure of the </a:t>
            </a:r>
            <a:r>
              <a:rPr lang="en-GB" sz="1950" dirty="0" err="1"/>
              <a:t>Satakunta</a:t>
            </a:r>
            <a:r>
              <a:rPr lang="en-GB" sz="1950" dirty="0"/>
              <a:t> region requires us to provide extensive and multidisciplinary education and research opportunities.</a:t>
            </a:r>
          </a:p>
          <a:p>
            <a:pPr marL="76200" indent="0">
              <a:buNone/>
            </a:pPr>
            <a:endParaRPr lang="en-GB" sz="1950" dirty="0"/>
          </a:p>
          <a:p>
            <a:pPr marL="76200" lvl="0" indent="0">
              <a:buNone/>
            </a:pPr>
            <a:r>
              <a:rPr lang="en-GB" sz="1950" b="1" dirty="0"/>
              <a:t>OUR PROFILE: People and renewing industry </a:t>
            </a:r>
          </a:p>
          <a:p>
            <a:pPr marL="76200" lvl="0" indent="0">
              <a:buNone/>
            </a:pPr>
            <a:r>
              <a:rPr lang="en-GB" sz="1950" dirty="0"/>
              <a:t>Finland depend on the industry of </a:t>
            </a:r>
            <a:r>
              <a:rPr lang="en-GB" sz="1950" dirty="0" err="1"/>
              <a:t>Satakunta</a:t>
            </a:r>
            <a:r>
              <a:rPr lang="en-GB" sz="1950" dirty="0"/>
              <a:t> and the West Coast. The role of people in a modernizing industry is important. Skilled workers and new technologies help to achieve common goals.</a:t>
            </a:r>
          </a:p>
          <a:p>
            <a:pPr marL="76200" indent="0">
              <a:lnSpc>
                <a:spcPct val="120000"/>
              </a:lnSpc>
              <a:buNone/>
            </a:pPr>
            <a:endParaRPr lang="en-ES" sz="1700" dirty="0"/>
          </a:p>
        </p:txBody>
      </p:sp>
      <p:pic>
        <p:nvPicPr>
          <p:cNvPr id="6" name="Picture 5" descr="A student stands in front of a bookshelf holding a book.">
            <a:extLst>
              <a:ext uri="{FF2B5EF4-FFF2-40B4-BE49-F238E27FC236}">
                <a16:creationId xmlns:a16="http://schemas.microsoft.com/office/drawing/2014/main" id="{1E2F4D55-4CC1-1183-7D35-47BF0D94C5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5912" y="0"/>
            <a:ext cx="4866088" cy="6858000"/>
          </a:xfrm>
          <a:prstGeom prst="rect">
            <a:avLst/>
          </a:prstGeom>
        </p:spPr>
      </p:pic>
    </p:spTree>
    <p:extLst>
      <p:ext uri="{BB962C8B-B14F-4D97-AF65-F5344CB8AC3E}">
        <p14:creationId xmlns:p14="http://schemas.microsoft.com/office/powerpoint/2010/main" val="2999024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5">
          <a:extLst>
            <a:ext uri="{FF2B5EF4-FFF2-40B4-BE49-F238E27FC236}">
              <a16:creationId xmlns:a16="http://schemas.microsoft.com/office/drawing/2014/main" id="{E5371767-8E93-3B1E-DF82-8E343D85B2B6}"/>
            </a:ext>
          </a:extLst>
        </p:cNvPr>
        <p:cNvGrpSpPr/>
        <p:nvPr/>
      </p:nvGrpSpPr>
      <p:grpSpPr>
        <a:xfrm>
          <a:off x="0" y="0"/>
          <a:ext cx="0" cy="0"/>
          <a:chOff x="0" y="0"/>
          <a:chExt cx="0" cy="0"/>
        </a:xfrm>
      </p:grpSpPr>
      <p:sp>
        <p:nvSpPr>
          <p:cNvPr id="358" name="Google Shape;358;p9">
            <a:extLst>
              <a:ext uri="{FF2B5EF4-FFF2-40B4-BE49-F238E27FC236}">
                <a16:creationId xmlns:a16="http://schemas.microsoft.com/office/drawing/2014/main" id="{8E970DCE-1109-6070-AD7F-87DB3B320551}"/>
              </a:ext>
            </a:extLst>
          </p:cNvPr>
          <p:cNvSpPr txBox="1"/>
          <p:nvPr/>
        </p:nvSpPr>
        <p:spPr>
          <a:xfrm>
            <a:off x="3733800" y="-40277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6" name="Google Shape;356;p9">
            <a:extLst>
              <a:ext uri="{FF2B5EF4-FFF2-40B4-BE49-F238E27FC236}">
                <a16:creationId xmlns:a16="http://schemas.microsoft.com/office/drawing/2014/main" id="{712EA37B-E40D-7B34-961F-26C7CEAE26BA}"/>
              </a:ext>
            </a:extLst>
          </p:cNvPr>
          <p:cNvSpPr txBox="1">
            <a:spLocks noGrp="1"/>
          </p:cNvSpPr>
          <p:nvPr>
            <p:ph type="title"/>
          </p:nvPr>
        </p:nvSpPr>
        <p:spPr>
          <a:xfrm>
            <a:off x="764023" y="335893"/>
            <a:ext cx="10929425" cy="115039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4400"/>
              <a:buFont typeface="Arial"/>
              <a:buNone/>
            </a:pPr>
            <a:r>
              <a:rPr lang="en-GB" sz="1500" b="0" dirty="0">
                <a:solidFill>
                  <a:schemeClr val="tx1">
                    <a:lumMod val="50000"/>
                    <a:lumOff val="50000"/>
                  </a:schemeClr>
                </a:solidFill>
              </a:rPr>
              <a:t>Towards the Our SAMK strategy (2025 onwards)</a:t>
            </a:r>
            <a:endParaRPr sz="1500" b="0" dirty="0">
              <a:solidFill>
                <a:schemeClr val="tx1">
                  <a:lumMod val="50000"/>
                  <a:lumOff val="50000"/>
                </a:schemeClr>
              </a:solidFill>
            </a:endParaRPr>
          </a:p>
        </p:txBody>
      </p:sp>
      <p:pic>
        <p:nvPicPr>
          <p:cNvPr id="3" name="Picture 2" descr="Introducing My SAMK strategy with text Every SAMK student graduates and finds employment.">
            <a:extLst>
              <a:ext uri="{FF2B5EF4-FFF2-40B4-BE49-F238E27FC236}">
                <a16:creationId xmlns:a16="http://schemas.microsoft.com/office/drawing/2014/main" id="{4B4D2501-DE5E-ADB4-113C-7C97520DD4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6" y="0"/>
            <a:ext cx="12189284" cy="6859527"/>
          </a:xfrm>
          <a:prstGeom prst="rect">
            <a:avLst/>
          </a:prstGeom>
        </p:spPr>
      </p:pic>
    </p:spTree>
    <p:extLst>
      <p:ext uri="{BB962C8B-B14F-4D97-AF65-F5344CB8AC3E}">
        <p14:creationId xmlns:p14="http://schemas.microsoft.com/office/powerpoint/2010/main" val="416040959"/>
      </p:ext>
    </p:extLst>
  </p:cSld>
  <p:clrMapOvr>
    <a:masterClrMapping/>
  </p:clrMapOvr>
</p:sld>
</file>

<file path=ppt/theme/theme1.xml><?xml version="1.0" encoding="utf-8"?>
<a:theme xmlns:a="http://schemas.openxmlformats.org/drawingml/2006/main" name="SAMK kannet ja muut">
  <a:themeElements>
    <a:clrScheme name="SAMK">
      <a:dk1>
        <a:srgbClr val="000000"/>
      </a:dk1>
      <a:lt1>
        <a:srgbClr val="FFFFFF"/>
      </a:lt1>
      <a:dk2>
        <a:srgbClr val="7A6855"/>
      </a:dk2>
      <a:lt2>
        <a:srgbClr val="EEECE1"/>
      </a:lt2>
      <a:accent1>
        <a:srgbClr val="00A5CD"/>
      </a:accent1>
      <a:accent2>
        <a:srgbClr val="95C11F"/>
      </a:accent2>
      <a:accent3>
        <a:srgbClr val="E6007E"/>
      </a:accent3>
      <a:accent4>
        <a:srgbClr val="F7A600"/>
      </a:accent4>
      <a:accent5>
        <a:srgbClr val="E98215"/>
      </a:accent5>
      <a:accent6>
        <a:srgbClr val="88C529"/>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MK perusdiat">
  <a:themeElements>
    <a:clrScheme name="SAMK">
      <a:dk1>
        <a:srgbClr val="000000"/>
      </a:dk1>
      <a:lt1>
        <a:srgbClr val="FFFFFF"/>
      </a:lt1>
      <a:dk2>
        <a:srgbClr val="7A6855"/>
      </a:dk2>
      <a:lt2>
        <a:srgbClr val="EEECE1"/>
      </a:lt2>
      <a:accent1>
        <a:srgbClr val="00A5CD"/>
      </a:accent1>
      <a:accent2>
        <a:srgbClr val="95C11F"/>
      </a:accent2>
      <a:accent3>
        <a:srgbClr val="E6007E"/>
      </a:accent3>
      <a:accent4>
        <a:srgbClr val="F7A600"/>
      </a:accent4>
      <a:accent5>
        <a:srgbClr val="E98215"/>
      </a:accent5>
      <a:accent6>
        <a:srgbClr val="88C529"/>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26390</TotalTime>
  <Words>1871</Words>
  <Application>Microsoft Macintosh PowerPoint</Application>
  <PresentationFormat>Widescreen</PresentationFormat>
  <Paragraphs>241</Paragraphs>
  <Slides>29</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Aptos</vt:lpstr>
      <vt:lpstr>Arial</vt:lpstr>
      <vt:lpstr>Calibri</vt:lpstr>
      <vt:lpstr>Poppins Light</vt:lpstr>
      <vt:lpstr>Roboto Light</vt:lpstr>
      <vt:lpstr>Symbol</vt:lpstr>
      <vt:lpstr>SAMK kannet ja muut</vt:lpstr>
      <vt:lpstr>SAMK perusdiat</vt:lpstr>
      <vt:lpstr>Satakunta University  of Applied Sciences</vt:lpstr>
      <vt:lpstr>Personnel  ca 530 Students    ca 7 600</vt:lpstr>
      <vt:lpstr>People and renewing industry   </vt:lpstr>
      <vt:lpstr>Satakunta is located on the west coast of Finland, in Northern Europe</vt:lpstr>
      <vt:lpstr>4 campuses and 4 towns</vt:lpstr>
      <vt:lpstr>Key figures</vt:lpstr>
      <vt:lpstr>SAMK’s impact </vt:lpstr>
      <vt:lpstr>Strategy</vt:lpstr>
      <vt:lpstr>Towards the Our SAMK strategy (2025 onwards)</vt:lpstr>
      <vt:lpstr>Focus on student well-being</vt:lpstr>
      <vt:lpstr>Sustainable Development and Responsibility</vt:lpstr>
      <vt:lpstr>High quality teaching</vt:lpstr>
      <vt:lpstr>Award winning international community</vt:lpstr>
      <vt:lpstr>PowerPoint Presentation</vt:lpstr>
      <vt:lpstr>Bachelor’s Degree Programmes in Finnish</vt:lpstr>
      <vt:lpstr>Bachelor’s Degree Programmes in Finnish</vt:lpstr>
      <vt:lpstr>Bachelor’s Degree Programmes in English</vt:lpstr>
      <vt:lpstr>Master’s Degree Programmes in English</vt:lpstr>
      <vt:lpstr>SAMK Master School</vt:lpstr>
      <vt:lpstr>Research Centers</vt:lpstr>
      <vt:lpstr>Business Intelligence Center</vt:lpstr>
      <vt:lpstr>Center for Tourism Business Development</vt:lpstr>
      <vt:lpstr>Maritime Logistics Research Center</vt:lpstr>
      <vt:lpstr>Research Center for Human Functioning</vt:lpstr>
      <vt:lpstr>Research Center WANDER</vt:lpstr>
      <vt:lpstr>RoboAI Research Center</vt:lpstr>
      <vt:lpstr>Operational learning and research environments </vt:lpstr>
      <vt:lpstr>Enterprise Accelerator™</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Satakunta University  of Applied Sciences</dc:title>
  <dc:subject>General Presentation</dc:subject>
  <dc:creator>Communications</dc:creator>
  <cp:keywords/>
  <dc:description/>
  <cp:lastModifiedBy>Lehtonen Jatta</cp:lastModifiedBy>
  <cp:revision>142</cp:revision>
  <dcterms:created xsi:type="dcterms:W3CDTF">2020-06-03T11:39:47Z</dcterms:created>
  <dcterms:modified xsi:type="dcterms:W3CDTF">2026-01-23T10:23:48Z</dcterms:modified>
  <cp:category/>
</cp:coreProperties>
</file>