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8" r:id="rId2"/>
    <p:sldMasterId id="2147483770" r:id="rId3"/>
  </p:sldMasterIdLst>
  <p:notesMasterIdLst>
    <p:notesMasterId r:id="rId33"/>
  </p:notesMasterIdLst>
  <p:sldIdLst>
    <p:sldId id="256" r:id="rId4"/>
    <p:sldId id="344" r:id="rId5"/>
    <p:sldId id="408" r:id="rId6"/>
    <p:sldId id="385" r:id="rId7"/>
    <p:sldId id="368" r:id="rId8"/>
    <p:sldId id="357" r:id="rId9"/>
    <p:sldId id="379" r:id="rId10"/>
    <p:sldId id="380" r:id="rId11"/>
    <p:sldId id="412" r:id="rId12"/>
    <p:sldId id="406" r:id="rId13"/>
    <p:sldId id="403" r:id="rId14"/>
    <p:sldId id="411" r:id="rId15"/>
    <p:sldId id="402" r:id="rId16"/>
    <p:sldId id="351" r:id="rId17"/>
    <p:sldId id="392" r:id="rId18"/>
    <p:sldId id="393" r:id="rId19"/>
    <p:sldId id="352" r:id="rId20"/>
    <p:sldId id="354" r:id="rId21"/>
    <p:sldId id="413" r:id="rId22"/>
    <p:sldId id="409" r:id="rId23"/>
    <p:sldId id="398" r:id="rId24"/>
    <p:sldId id="399" r:id="rId25"/>
    <p:sldId id="400" r:id="rId26"/>
    <p:sldId id="401" r:id="rId27"/>
    <p:sldId id="390" r:id="rId28"/>
    <p:sldId id="395" r:id="rId29"/>
    <p:sldId id="356" r:id="rId30"/>
    <p:sldId id="373" r:id="rId31"/>
    <p:sldId id="407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FED"/>
    <a:srgbClr val="9AD35E"/>
    <a:srgbClr val="EE8F37"/>
    <a:srgbClr val="00A5CD"/>
    <a:srgbClr val="48DBFF"/>
    <a:srgbClr val="F7D528"/>
    <a:srgbClr val="0078A0"/>
    <a:srgbClr val="EC94FB"/>
    <a:srgbClr val="FFFFFF"/>
    <a:srgbClr val="FA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89" autoAdjust="0"/>
    <p:restoredTop sz="76482" autoAdjust="0"/>
  </p:normalViewPr>
  <p:slideViewPr>
    <p:cSldViewPr snapToGrid="0" snapToObjects="1">
      <p:cViewPr>
        <p:scale>
          <a:sx n="82" d="100"/>
          <a:sy n="82" d="100"/>
        </p:scale>
        <p:origin x="176" y="1376"/>
      </p:cViewPr>
      <p:guideLst/>
    </p:cSldViewPr>
  </p:slideViewPr>
  <p:outlineViewPr>
    <p:cViewPr>
      <p:scale>
        <a:sx n="33" d="100"/>
        <a:sy n="33" d="100"/>
      </p:scale>
      <p:origin x="0" y="-19008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7D55-DA22-CA4D-AAB1-697DAFC8C98F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5CC01-E7E3-5542-9F99-26ADC598C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34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392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661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Organistaion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073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512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613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22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547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Tutkinnot:</a:t>
            </a:r>
            <a:endParaRPr lang="en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Vastuullinen toimitusverkosto (YAMK)</a:t>
            </a:r>
            <a:endParaRPr lang="en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Tradenomi (YAMK), Tulevaisuuden johtaminen</a:t>
            </a:r>
            <a:endParaRPr lang="en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Insinööri (YAMK), Tekniikka</a:t>
            </a:r>
            <a:endParaRPr lang="en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Hyvinvoinnin uudistuva asiantuntijuus ja johtaminen (YAMK)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itchFamily="2" charset="2"/>
              <a:buNone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Käynnissä oleviin YAMK-tutkintoihin voi hakea ainoastaan siirtohaussa: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Hyvinvoinnin ja terveyden edistäminen</a:t>
            </a:r>
            <a:endParaRPr lang="fi-FI" sz="1800" dirty="0">
              <a:latin typeface="Arial"/>
              <a:ea typeface="Open Sans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ea typeface="Open Sans"/>
                <a:cs typeface="Arial"/>
              </a:rPr>
              <a:t>Hyvinvointipalveluiden kehittäminen ja johtaminen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ea typeface="Open Sans"/>
                <a:cs typeface="Arial"/>
              </a:rPr>
              <a:t>Hyvinvointiteknologia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ea typeface="Open Sans"/>
                <a:cs typeface="Arial"/>
              </a:rPr>
              <a:t>Tulevaisuuden johtaminen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Sosiaaliala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Tekniikka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ea typeface="Open Sans"/>
                <a:cs typeface="Arial"/>
              </a:rPr>
              <a:t>Toimitusverkoston kehittäminen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Vanhustyö</a:t>
            </a:r>
            <a:endParaRPr lang="fi-FI" sz="1000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itchFamily="2" charset="2"/>
              <a:buNone/>
            </a:pPr>
            <a:endParaRPr lang="en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16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11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73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306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904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8135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637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Akatemiat</a:t>
            </a:r>
            <a:r>
              <a:rPr lang="en-US" sz="2100" dirty="0">
                <a:solidFill>
                  <a:schemeClr val="tx1"/>
                </a:solidFill>
              </a:rPr>
              <a:t>:</a:t>
            </a:r>
            <a:endParaRPr lang="fi-FI" sz="2100" dirty="0">
              <a:solidFill>
                <a:schemeClr val="tx1"/>
              </a:solidFill>
            </a:endParaRPr>
          </a:p>
          <a:p>
            <a:pPr lvl="1"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RoboAI-akatemia</a:t>
            </a:r>
            <a:endParaRPr lang="fi-FI" sz="2100" dirty="0">
              <a:solidFill>
                <a:schemeClr val="tx1"/>
              </a:solidFill>
            </a:endParaRPr>
          </a:p>
          <a:p>
            <a:pPr lvl="1"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Sähkö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Akatemia</a:t>
            </a:r>
            <a:endParaRPr lang="fi-FI" sz="2100" dirty="0">
              <a:solidFill>
                <a:schemeClr val="tx1"/>
              </a:solidFill>
            </a:endParaRPr>
          </a:p>
          <a:p>
            <a:pPr lvl="1"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Tekoäly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Akatemia</a:t>
            </a:r>
            <a:endParaRPr lang="fi-FI" sz="2100" dirty="0">
              <a:solidFill>
                <a:schemeClr val="tx1"/>
              </a:solidFill>
            </a:endParaRPr>
          </a:p>
          <a:p>
            <a:pPr lvl="1"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  <a:latin typeface="Arial"/>
                <a:ea typeface="Open Sans"/>
                <a:cs typeface="Arial"/>
              </a:rPr>
              <a:t>Talous</a:t>
            </a:r>
            <a:r>
              <a:rPr lang="en-US" sz="21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 ja </a:t>
            </a:r>
            <a:r>
              <a:rPr lang="en-US" sz="2100" dirty="0" err="1">
                <a:solidFill>
                  <a:schemeClr val="tx1"/>
                </a:solidFill>
                <a:latin typeface="Arial"/>
                <a:ea typeface="Open Sans"/>
                <a:cs typeface="Arial"/>
              </a:rPr>
              <a:t>Tekniikka</a:t>
            </a:r>
            <a:r>
              <a:rPr lang="en-US" sz="21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/>
                <a:ea typeface="Open Sans"/>
                <a:cs typeface="Arial"/>
              </a:rPr>
              <a:t>Akatemia</a:t>
            </a:r>
            <a:endParaRPr lang="en-US" sz="2100" dirty="0">
              <a:solidFill>
                <a:schemeClr val="tx1"/>
              </a:solidFill>
              <a:latin typeface="Arial"/>
              <a:ea typeface="Open Sans"/>
              <a:cs typeface="Arial"/>
            </a:endParaRPr>
          </a:p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Terveyden</a:t>
            </a:r>
            <a:r>
              <a:rPr lang="en-US" sz="2100" dirty="0">
                <a:solidFill>
                  <a:schemeClr val="tx1"/>
                </a:solidFill>
              </a:rPr>
              <a:t> ja </a:t>
            </a:r>
            <a:r>
              <a:rPr lang="en-US" sz="2100" dirty="0" err="1">
                <a:solidFill>
                  <a:schemeClr val="tx1"/>
                </a:solidFill>
              </a:rPr>
              <a:t>hyvinvoinnin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simulaatiokeskus</a:t>
            </a:r>
            <a:endParaRPr lang="fi-FI" sz="210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Laboratoriot</a:t>
            </a:r>
            <a:r>
              <a:rPr lang="en-US" sz="2100" dirty="0">
                <a:solidFill>
                  <a:schemeClr val="tx1"/>
                </a:solidFill>
              </a:rPr>
              <a:t>, mm. </a:t>
            </a:r>
            <a:r>
              <a:rPr lang="en-US" sz="2100" dirty="0" err="1">
                <a:solidFill>
                  <a:schemeClr val="tx1"/>
                </a:solidFill>
              </a:rPr>
              <a:t>automaatio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aurinkoenergia</a:t>
            </a:r>
            <a:r>
              <a:rPr lang="en-US" sz="2100" dirty="0">
                <a:solidFill>
                  <a:schemeClr val="tx1"/>
                </a:solidFill>
              </a:rPr>
              <a:t> ja </a:t>
            </a:r>
            <a:r>
              <a:rPr lang="en-US" sz="2100" dirty="0" err="1">
                <a:solidFill>
                  <a:schemeClr val="tx1"/>
                </a:solidFill>
              </a:rPr>
              <a:t>laivasimulaattori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Liiketoiminta</a:t>
            </a:r>
            <a:r>
              <a:rPr lang="en-US" sz="2100" dirty="0">
                <a:solidFill>
                  <a:schemeClr val="tx1"/>
                </a:solidFill>
              </a:rPr>
              <a:t>- ja </a:t>
            </a:r>
            <a:r>
              <a:rPr lang="en-US" sz="2100" dirty="0" err="1">
                <a:solidFill>
                  <a:schemeClr val="tx1"/>
                </a:solidFill>
              </a:rPr>
              <a:t>teknologiapalvelut</a:t>
            </a:r>
            <a:r>
              <a:rPr lang="en-US" sz="2100" dirty="0">
                <a:solidFill>
                  <a:schemeClr val="tx1"/>
                </a:solidFill>
              </a:rPr>
              <a:t> – </a:t>
            </a:r>
            <a:r>
              <a:rPr lang="en-US" sz="2100" dirty="0" err="1">
                <a:solidFill>
                  <a:schemeClr val="tx1"/>
                </a:solidFill>
              </a:rPr>
              <a:t>Apparaatti</a:t>
            </a:r>
            <a:r>
              <a:rPr lang="en-US" sz="2100" dirty="0">
                <a:solidFill>
                  <a:schemeClr val="tx1"/>
                </a:solidFill>
              </a:rPr>
              <a:t>  </a:t>
            </a:r>
            <a:endParaRPr lang="fi-FI" sz="210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Palvelukeskus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Soteekki</a:t>
            </a:r>
            <a:endParaRPr lang="fi-FI" sz="210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sz="2100" dirty="0">
                <a:solidFill>
                  <a:schemeClr val="tx1"/>
                </a:solidFill>
              </a:rPr>
              <a:t>SAMK </a:t>
            </a:r>
            <a:r>
              <a:rPr lang="en-US" sz="2100" dirty="0" err="1">
                <a:solidFill>
                  <a:schemeClr val="tx1"/>
                </a:solidFill>
              </a:rPr>
              <a:t>Yrityskiihdyttämö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518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254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79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66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60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8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41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 err="1"/>
              <a:t>Hyvinvoiva</a:t>
            </a:r>
            <a:r>
              <a:rPr lang="en-GB" b="1" dirty="0"/>
              <a:t> </a:t>
            </a:r>
            <a:r>
              <a:rPr lang="en-GB" b="1" dirty="0" err="1"/>
              <a:t>yhteisö</a:t>
            </a:r>
            <a:endParaRPr lang="en-GB" b="1" dirty="0"/>
          </a:p>
          <a:p>
            <a:r>
              <a:rPr lang="en-GB" b="1" dirty="0" err="1"/>
              <a:t>Olemme</a:t>
            </a:r>
            <a:r>
              <a:rPr lang="en-GB" b="1" dirty="0"/>
              <a:t> </a:t>
            </a:r>
            <a:r>
              <a:rPr lang="en-GB" b="1" dirty="0" err="1"/>
              <a:t>osaava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hyvinvoiva</a:t>
            </a:r>
            <a:r>
              <a:rPr lang="en-GB" b="1" dirty="0"/>
              <a:t> </a:t>
            </a:r>
            <a:r>
              <a:rPr lang="en-GB" b="1" dirty="0" err="1"/>
              <a:t>korkeakouluyhteisö</a:t>
            </a:r>
            <a:endParaRPr lang="en-GB" b="1" dirty="0"/>
          </a:p>
          <a:p>
            <a:endParaRPr lang="en-GB" dirty="0"/>
          </a:p>
          <a:p>
            <a:r>
              <a:rPr lang="en-GB" dirty="0" err="1"/>
              <a:t>Osaava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hyvinvoiva</a:t>
            </a:r>
            <a:r>
              <a:rPr lang="en-GB" dirty="0"/>
              <a:t> </a:t>
            </a:r>
            <a:r>
              <a:rPr lang="en-GB" dirty="0" err="1"/>
              <a:t>korkeakouluyhteisö</a:t>
            </a:r>
            <a:r>
              <a:rPr lang="en-GB" dirty="0"/>
              <a:t> on </a:t>
            </a:r>
            <a:r>
              <a:rPr lang="en-GB" dirty="0" err="1"/>
              <a:t>menestyksemme</a:t>
            </a:r>
            <a:r>
              <a:rPr lang="en-GB" dirty="0"/>
              <a:t> </a:t>
            </a:r>
            <a:r>
              <a:rPr lang="en-GB" dirty="0" err="1"/>
              <a:t>perusta</a:t>
            </a:r>
            <a:r>
              <a:rPr lang="en-GB" dirty="0"/>
              <a:t>. </a:t>
            </a:r>
            <a:r>
              <a:rPr lang="en-GB" dirty="0" err="1"/>
              <a:t>Rakennamme</a:t>
            </a:r>
            <a:r>
              <a:rPr lang="en-GB" dirty="0"/>
              <a:t> </a:t>
            </a:r>
            <a:r>
              <a:rPr lang="en-GB" dirty="0" err="1"/>
              <a:t>yhdessä</a:t>
            </a:r>
            <a:r>
              <a:rPr lang="en-GB" dirty="0"/>
              <a:t> </a:t>
            </a:r>
            <a:r>
              <a:rPr lang="en-GB" dirty="0" err="1"/>
              <a:t>ihmiskeskeistä</a:t>
            </a:r>
            <a:r>
              <a:rPr lang="en-GB" dirty="0"/>
              <a:t> </a:t>
            </a:r>
            <a:r>
              <a:rPr lang="en-GB" dirty="0" err="1"/>
              <a:t>toimintakulttuuria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keskiössä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asiantuntijuus</a:t>
            </a:r>
            <a:r>
              <a:rPr lang="en-GB" dirty="0"/>
              <a:t>, </a:t>
            </a:r>
            <a:r>
              <a:rPr lang="en-GB" dirty="0" err="1"/>
              <a:t>uudistuminen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avoin</a:t>
            </a:r>
            <a:r>
              <a:rPr lang="en-GB" dirty="0"/>
              <a:t> </a:t>
            </a:r>
            <a:r>
              <a:rPr lang="en-GB" dirty="0" err="1"/>
              <a:t>vuorovaikutus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Vahva</a:t>
            </a:r>
            <a:r>
              <a:rPr lang="en-GB" dirty="0"/>
              <a:t> </a:t>
            </a:r>
            <a:r>
              <a:rPr lang="en-GB" dirty="0" err="1"/>
              <a:t>yhteisöllisyys</a:t>
            </a:r>
            <a:r>
              <a:rPr lang="en-GB" dirty="0"/>
              <a:t> </a:t>
            </a:r>
            <a:r>
              <a:rPr lang="en-GB" dirty="0" err="1"/>
              <a:t>perustuu</a:t>
            </a:r>
            <a:r>
              <a:rPr lang="en-GB" dirty="0"/>
              <a:t> </a:t>
            </a:r>
            <a:r>
              <a:rPr lang="en-GB" dirty="0" err="1"/>
              <a:t>keskinäiseen</a:t>
            </a:r>
            <a:r>
              <a:rPr lang="en-GB" dirty="0"/>
              <a:t> </a:t>
            </a:r>
            <a:r>
              <a:rPr lang="en-GB" dirty="0" err="1"/>
              <a:t>kunnioitukseen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luottamukseen</a:t>
            </a:r>
            <a:r>
              <a:rPr lang="en-GB" dirty="0"/>
              <a:t>. </a:t>
            </a:r>
            <a:r>
              <a:rPr lang="en-GB" dirty="0" err="1"/>
              <a:t>Jokainen</a:t>
            </a:r>
            <a:r>
              <a:rPr lang="en-GB" dirty="0"/>
              <a:t> </a:t>
            </a:r>
            <a:r>
              <a:rPr lang="en-GB" dirty="0" err="1"/>
              <a:t>korkeakouluyhteisön</a:t>
            </a:r>
            <a:r>
              <a:rPr lang="en-GB" dirty="0"/>
              <a:t> </a:t>
            </a:r>
            <a:r>
              <a:rPr lang="en-GB" dirty="0" err="1"/>
              <a:t>jäsen</a:t>
            </a:r>
            <a:r>
              <a:rPr lang="en-GB" dirty="0"/>
              <a:t> </a:t>
            </a:r>
            <a:r>
              <a:rPr lang="en-GB" dirty="0" err="1"/>
              <a:t>kantaa</a:t>
            </a:r>
            <a:r>
              <a:rPr lang="en-GB" dirty="0"/>
              <a:t> </a:t>
            </a:r>
            <a:r>
              <a:rPr lang="en-GB" dirty="0" err="1"/>
              <a:t>vastuun</a:t>
            </a:r>
            <a:r>
              <a:rPr lang="en-GB" dirty="0"/>
              <a:t> </a:t>
            </a:r>
            <a:r>
              <a:rPr lang="en-GB" dirty="0" err="1"/>
              <a:t>yhteisömme</a:t>
            </a:r>
            <a:r>
              <a:rPr lang="en-GB" dirty="0"/>
              <a:t> </a:t>
            </a:r>
            <a:r>
              <a:rPr lang="en-GB" dirty="0" err="1"/>
              <a:t>hyvinvoinnista</a:t>
            </a:r>
            <a:r>
              <a:rPr lang="en-GB" dirty="0"/>
              <a:t>, jota </a:t>
            </a:r>
            <a:r>
              <a:rPr lang="en-GB" dirty="0" err="1"/>
              <a:t>tukevat</a:t>
            </a:r>
            <a:r>
              <a:rPr lang="en-GB" dirty="0"/>
              <a:t> </a:t>
            </a:r>
            <a:r>
              <a:rPr lang="en-GB" dirty="0" err="1"/>
              <a:t>hyvä</a:t>
            </a:r>
            <a:r>
              <a:rPr lang="en-GB" dirty="0"/>
              <a:t> </a:t>
            </a:r>
            <a:r>
              <a:rPr lang="en-GB" dirty="0" err="1"/>
              <a:t>johtaminen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hyvät</a:t>
            </a:r>
            <a:r>
              <a:rPr lang="en-GB" dirty="0"/>
              <a:t> </a:t>
            </a:r>
            <a:r>
              <a:rPr lang="en-GB" dirty="0" err="1"/>
              <a:t>työyhteisö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tiimitaidot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Luomme</a:t>
            </a:r>
            <a:r>
              <a:rPr lang="en-GB" dirty="0"/>
              <a:t> </a:t>
            </a:r>
            <a:r>
              <a:rPr lang="en-GB" dirty="0" err="1"/>
              <a:t>yhdessä</a:t>
            </a:r>
            <a:r>
              <a:rPr lang="en-GB" dirty="0"/>
              <a:t> </a:t>
            </a:r>
            <a:r>
              <a:rPr lang="en-GB" dirty="0" err="1"/>
              <a:t>turvallisen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innostavan</a:t>
            </a:r>
            <a:r>
              <a:rPr lang="en-GB" dirty="0"/>
              <a:t> </a:t>
            </a:r>
            <a:r>
              <a:rPr lang="en-GB" dirty="0" err="1"/>
              <a:t>ilmapiirin</a:t>
            </a:r>
            <a:r>
              <a:rPr lang="en-GB" dirty="0"/>
              <a:t> </a:t>
            </a:r>
            <a:r>
              <a:rPr lang="en-GB" dirty="0" err="1"/>
              <a:t>henkilöstölle</a:t>
            </a:r>
            <a:r>
              <a:rPr lang="en-GB" dirty="0"/>
              <a:t>, </a:t>
            </a:r>
            <a:r>
              <a:rPr lang="en-GB" dirty="0" err="1"/>
              <a:t>opiskelijoille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muille</a:t>
            </a:r>
            <a:r>
              <a:rPr lang="en-GB" dirty="0"/>
              <a:t> </a:t>
            </a:r>
            <a:r>
              <a:rPr lang="en-GB" dirty="0" err="1"/>
              <a:t>korkeakouluyhteisössämme</a:t>
            </a:r>
            <a:r>
              <a:rPr lang="en-GB" dirty="0"/>
              <a:t> </a:t>
            </a:r>
            <a:r>
              <a:rPr lang="en-GB" dirty="0" err="1"/>
              <a:t>toimiville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Kehitämme</a:t>
            </a:r>
            <a:r>
              <a:rPr lang="en-GB" dirty="0"/>
              <a:t> </a:t>
            </a:r>
            <a:r>
              <a:rPr lang="en-GB" dirty="0" err="1"/>
              <a:t>systemaattisesti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pitkäjänteisesti</a:t>
            </a:r>
            <a:r>
              <a:rPr lang="en-GB" dirty="0"/>
              <a:t> </a:t>
            </a:r>
            <a:r>
              <a:rPr lang="en-GB" dirty="0" err="1"/>
              <a:t>osaamistamme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hyvinvointiamme</a:t>
            </a:r>
            <a:r>
              <a:rPr lang="en-GB" dirty="0"/>
              <a:t>. </a:t>
            </a:r>
            <a:r>
              <a:rPr lang="en-GB" dirty="0" err="1"/>
              <a:t>Opiskelemisen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työn</a:t>
            </a:r>
            <a:r>
              <a:rPr lang="en-GB" dirty="0"/>
              <a:t> </a:t>
            </a:r>
            <a:r>
              <a:rPr lang="en-GB" dirty="0" err="1"/>
              <a:t>tekemisen</a:t>
            </a:r>
            <a:r>
              <a:rPr lang="en-GB" dirty="0"/>
              <a:t> </a:t>
            </a:r>
            <a:r>
              <a:rPr lang="en-GB" dirty="0" err="1"/>
              <a:t>ilo</a:t>
            </a:r>
            <a:r>
              <a:rPr lang="en-GB" dirty="0"/>
              <a:t> </a:t>
            </a:r>
            <a:r>
              <a:rPr lang="en-GB" dirty="0" err="1"/>
              <a:t>vahvistavat</a:t>
            </a:r>
            <a:r>
              <a:rPr lang="en-GB" dirty="0"/>
              <a:t> </a:t>
            </a:r>
            <a:r>
              <a:rPr lang="en-GB" dirty="0" err="1"/>
              <a:t>vetovoimaamme</a:t>
            </a:r>
            <a:r>
              <a:rPr lang="en-GB" dirty="0"/>
              <a:t> </a:t>
            </a:r>
            <a:r>
              <a:rPr lang="en-GB" dirty="0" err="1"/>
              <a:t>tavoiteltuna</a:t>
            </a:r>
            <a:r>
              <a:rPr lang="en-GB" dirty="0"/>
              <a:t> </a:t>
            </a:r>
            <a:r>
              <a:rPr lang="en-GB" dirty="0" err="1"/>
              <a:t>opiskelu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työpaikkana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Kestävää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tuloksellista</a:t>
            </a:r>
            <a:r>
              <a:rPr lang="en-GB" b="1" dirty="0"/>
              <a:t> </a:t>
            </a:r>
            <a:r>
              <a:rPr lang="en-GB" b="1" dirty="0" err="1"/>
              <a:t>vastuullisuutta</a:t>
            </a:r>
            <a:endParaRPr lang="en-GB" b="1" dirty="0"/>
          </a:p>
          <a:p>
            <a:r>
              <a:rPr lang="en-GB" b="1" dirty="0" err="1"/>
              <a:t>Toimimme</a:t>
            </a:r>
            <a:r>
              <a:rPr lang="en-GB" b="1" dirty="0"/>
              <a:t> </a:t>
            </a:r>
            <a:r>
              <a:rPr lang="en-GB" b="1" dirty="0" err="1"/>
              <a:t>vastuullisesti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tuloksellisesti</a:t>
            </a:r>
            <a:endParaRPr lang="en-GB" b="1" dirty="0"/>
          </a:p>
          <a:p>
            <a:endParaRPr lang="en-GB" dirty="0"/>
          </a:p>
          <a:p>
            <a:r>
              <a:rPr lang="en-GB" dirty="0" err="1"/>
              <a:t>Toimimme</a:t>
            </a:r>
            <a:r>
              <a:rPr lang="en-GB" dirty="0"/>
              <a:t> </a:t>
            </a:r>
            <a:r>
              <a:rPr lang="en-GB" dirty="0" err="1"/>
              <a:t>taloudellisesti</a:t>
            </a:r>
            <a:r>
              <a:rPr lang="en-GB" dirty="0"/>
              <a:t>, </a:t>
            </a:r>
            <a:r>
              <a:rPr lang="en-GB" dirty="0" err="1"/>
              <a:t>ekologisesti</a:t>
            </a:r>
            <a:r>
              <a:rPr lang="en-GB" dirty="0"/>
              <a:t>, </a:t>
            </a:r>
            <a:r>
              <a:rPr lang="en-GB" dirty="0" err="1"/>
              <a:t>sosiaalisesti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kulttuurisesti</a:t>
            </a:r>
            <a:r>
              <a:rPr lang="en-GB" dirty="0"/>
              <a:t> </a:t>
            </a:r>
            <a:r>
              <a:rPr lang="en-GB" dirty="0" err="1"/>
              <a:t>kestävällä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vastuullisella</a:t>
            </a:r>
            <a:r>
              <a:rPr lang="en-GB" dirty="0"/>
              <a:t> </a:t>
            </a:r>
            <a:r>
              <a:rPr lang="en-GB" dirty="0" err="1"/>
              <a:t>tavalla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Suunnittelemme</a:t>
            </a:r>
            <a:r>
              <a:rPr lang="en-GB" dirty="0"/>
              <a:t> </a:t>
            </a:r>
            <a:r>
              <a:rPr lang="en-GB" dirty="0" err="1"/>
              <a:t>toimintaamme</a:t>
            </a:r>
            <a:r>
              <a:rPr lang="en-GB" dirty="0"/>
              <a:t> </a:t>
            </a:r>
            <a:r>
              <a:rPr lang="en-GB" dirty="0" err="1"/>
              <a:t>siten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se on </a:t>
            </a:r>
            <a:r>
              <a:rPr lang="en-GB" dirty="0" err="1"/>
              <a:t>taloudellisesti</a:t>
            </a:r>
            <a:r>
              <a:rPr lang="en-GB" dirty="0"/>
              <a:t> </a:t>
            </a:r>
            <a:r>
              <a:rPr lang="en-GB" dirty="0" err="1"/>
              <a:t>kestävää</a:t>
            </a:r>
            <a:r>
              <a:rPr lang="en-GB" dirty="0"/>
              <a:t> </a:t>
            </a:r>
            <a:r>
              <a:rPr lang="en-GB" dirty="0" err="1"/>
              <a:t>pitkällä</a:t>
            </a:r>
            <a:r>
              <a:rPr lang="en-GB" dirty="0"/>
              <a:t> </a:t>
            </a:r>
            <a:r>
              <a:rPr lang="en-GB" dirty="0" err="1"/>
              <a:t>aikavälillä</a:t>
            </a:r>
            <a:r>
              <a:rPr lang="en-GB" dirty="0"/>
              <a:t>. </a:t>
            </a:r>
            <a:r>
              <a:rPr lang="en-GB" dirty="0" err="1"/>
              <a:t>Jokainen</a:t>
            </a:r>
            <a:r>
              <a:rPr lang="en-GB" dirty="0"/>
              <a:t> </a:t>
            </a:r>
            <a:r>
              <a:rPr lang="en-GB" dirty="0" err="1"/>
              <a:t>korkeakouluyhteisömme</a:t>
            </a:r>
            <a:r>
              <a:rPr lang="en-GB" dirty="0"/>
              <a:t> </a:t>
            </a:r>
            <a:r>
              <a:rPr lang="en-GB" dirty="0" err="1"/>
              <a:t>jäsen</a:t>
            </a:r>
            <a:r>
              <a:rPr lang="en-GB" dirty="0"/>
              <a:t> </a:t>
            </a:r>
            <a:r>
              <a:rPr lang="en-GB" dirty="0" err="1"/>
              <a:t>kantaa</a:t>
            </a:r>
            <a:r>
              <a:rPr lang="en-GB" dirty="0"/>
              <a:t> </a:t>
            </a:r>
            <a:r>
              <a:rPr lang="en-GB" dirty="0" err="1"/>
              <a:t>vastuun</a:t>
            </a:r>
            <a:r>
              <a:rPr lang="en-GB" dirty="0"/>
              <a:t> </a:t>
            </a:r>
            <a:r>
              <a:rPr lang="en-GB" dirty="0" err="1"/>
              <a:t>yhteisön</a:t>
            </a:r>
            <a:r>
              <a:rPr lang="en-GB" dirty="0"/>
              <a:t> </a:t>
            </a:r>
            <a:r>
              <a:rPr lang="en-GB" dirty="0" err="1"/>
              <a:t>menestyksestä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Tuloksellisen</a:t>
            </a:r>
            <a:r>
              <a:rPr lang="en-GB" dirty="0"/>
              <a:t> </a:t>
            </a:r>
            <a:r>
              <a:rPr lang="en-GB" dirty="0" err="1"/>
              <a:t>toiminnan</a:t>
            </a:r>
            <a:r>
              <a:rPr lang="en-GB" dirty="0"/>
              <a:t> </a:t>
            </a:r>
            <a:r>
              <a:rPr lang="en-GB" dirty="0" err="1"/>
              <a:t>perustana</a:t>
            </a:r>
            <a:r>
              <a:rPr lang="en-GB" dirty="0"/>
              <a:t> on </a:t>
            </a:r>
            <a:r>
              <a:rPr lang="en-GB" dirty="0" err="1"/>
              <a:t>onnistunut</a:t>
            </a:r>
            <a:r>
              <a:rPr lang="en-GB" dirty="0"/>
              <a:t> </a:t>
            </a:r>
            <a:r>
              <a:rPr lang="en-GB" dirty="0" err="1"/>
              <a:t>opiskelijarekrytointi</a:t>
            </a:r>
            <a:r>
              <a:rPr lang="en-GB" dirty="0"/>
              <a:t>, </a:t>
            </a:r>
            <a:r>
              <a:rPr lang="en-GB" dirty="0" err="1"/>
              <a:t>opintojen</a:t>
            </a:r>
            <a:r>
              <a:rPr lang="en-GB" dirty="0"/>
              <a:t> </a:t>
            </a:r>
            <a:r>
              <a:rPr lang="en-GB" dirty="0" err="1"/>
              <a:t>sujuva</a:t>
            </a:r>
            <a:r>
              <a:rPr lang="en-GB" dirty="0"/>
              <a:t> </a:t>
            </a:r>
            <a:r>
              <a:rPr lang="en-GB" dirty="0" err="1"/>
              <a:t>eteneminen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määräajassa</a:t>
            </a:r>
            <a:r>
              <a:rPr lang="en-GB" dirty="0"/>
              <a:t> </a:t>
            </a:r>
            <a:r>
              <a:rPr lang="en-GB" dirty="0" err="1"/>
              <a:t>valmistuminen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kattava</a:t>
            </a:r>
            <a:r>
              <a:rPr lang="en-GB" dirty="0"/>
              <a:t> </a:t>
            </a:r>
            <a:r>
              <a:rPr lang="en-GB" dirty="0" err="1"/>
              <a:t>tarvelähtöinen</a:t>
            </a:r>
            <a:r>
              <a:rPr lang="en-GB" dirty="0"/>
              <a:t> </a:t>
            </a: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oppimisen</a:t>
            </a:r>
            <a:r>
              <a:rPr lang="en-GB" dirty="0"/>
              <a:t> </a:t>
            </a:r>
            <a:r>
              <a:rPr lang="en-GB" dirty="0" err="1"/>
              <a:t>tarjonta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Tuloksellista</a:t>
            </a:r>
            <a:r>
              <a:rPr lang="en-GB" dirty="0"/>
              <a:t> </a:t>
            </a:r>
            <a:r>
              <a:rPr lang="en-GB" dirty="0" err="1"/>
              <a:t>toimintaa</a:t>
            </a:r>
            <a:r>
              <a:rPr lang="en-GB" dirty="0"/>
              <a:t> </a:t>
            </a:r>
            <a:r>
              <a:rPr lang="en-GB" dirty="0" err="1"/>
              <a:t>vahvistavat</a:t>
            </a:r>
            <a:r>
              <a:rPr lang="en-GB" dirty="0"/>
              <a:t> </a:t>
            </a:r>
            <a:r>
              <a:rPr lang="en-GB" dirty="0" err="1"/>
              <a:t>kasvava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vaikuttava</a:t>
            </a:r>
            <a:r>
              <a:rPr lang="en-GB" dirty="0"/>
              <a:t> </a:t>
            </a:r>
            <a:r>
              <a:rPr lang="en-GB" dirty="0" err="1"/>
              <a:t>kansainvälinen</a:t>
            </a:r>
            <a:r>
              <a:rPr lang="en-GB" dirty="0"/>
              <a:t> </a:t>
            </a:r>
            <a:r>
              <a:rPr lang="en-GB" dirty="0" err="1"/>
              <a:t>koulutus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tutkimus</a:t>
            </a:r>
            <a:r>
              <a:rPr lang="en-GB" dirty="0"/>
              <a:t>. </a:t>
            </a:r>
            <a:r>
              <a:rPr lang="en-GB" dirty="0" err="1"/>
              <a:t>Tilinpäätöksen</a:t>
            </a:r>
            <a:r>
              <a:rPr lang="en-GB" dirty="0"/>
              <a:t> (</a:t>
            </a:r>
            <a:r>
              <a:rPr lang="en-GB" dirty="0" err="1"/>
              <a:t>sijoitusten</a:t>
            </a:r>
            <a:r>
              <a:rPr lang="en-GB" dirty="0"/>
              <a:t> </a:t>
            </a:r>
            <a:r>
              <a:rPr lang="en-GB" dirty="0" err="1"/>
              <a:t>arvonmuutoksilla</a:t>
            </a:r>
            <a:r>
              <a:rPr lang="en-GB" dirty="0"/>
              <a:t> </a:t>
            </a:r>
            <a:r>
              <a:rPr lang="en-GB" dirty="0" err="1"/>
              <a:t>oikaistu</a:t>
            </a:r>
            <a:r>
              <a:rPr lang="en-GB" dirty="0"/>
              <a:t>) </a:t>
            </a:r>
            <a:r>
              <a:rPr lang="en-GB" dirty="0" err="1"/>
              <a:t>tulos</a:t>
            </a:r>
            <a:r>
              <a:rPr lang="en-GB" dirty="0"/>
              <a:t> on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vuosi</a:t>
            </a:r>
            <a:r>
              <a:rPr lang="en-GB" dirty="0"/>
              <a:t> </a:t>
            </a:r>
            <a:r>
              <a:rPr lang="en-GB" dirty="0" err="1"/>
              <a:t>positiivinen</a:t>
            </a:r>
            <a:r>
              <a:rPr lang="en-GB" dirty="0"/>
              <a:t>. </a:t>
            </a:r>
            <a:r>
              <a:rPr lang="en-GB" dirty="0" err="1"/>
              <a:t>Tuloksellinen</a:t>
            </a:r>
            <a:r>
              <a:rPr lang="en-GB" dirty="0"/>
              <a:t> </a:t>
            </a:r>
            <a:r>
              <a:rPr lang="en-GB" dirty="0" err="1"/>
              <a:t>toiminta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sijoitustoiminnan</a:t>
            </a:r>
            <a:r>
              <a:rPr lang="en-GB" dirty="0"/>
              <a:t> </a:t>
            </a:r>
            <a:r>
              <a:rPr lang="en-GB" dirty="0" err="1"/>
              <a:t>tuotot</a:t>
            </a:r>
            <a:r>
              <a:rPr lang="en-GB" dirty="0"/>
              <a:t> </a:t>
            </a:r>
            <a:r>
              <a:rPr lang="en-GB" dirty="0" err="1"/>
              <a:t>mahdollistavat</a:t>
            </a:r>
            <a:r>
              <a:rPr lang="en-GB" dirty="0"/>
              <a:t> </a:t>
            </a:r>
            <a:r>
              <a:rPr lang="en-GB" dirty="0" err="1"/>
              <a:t>toiminnan</a:t>
            </a:r>
            <a:r>
              <a:rPr lang="en-GB" dirty="0"/>
              <a:t> </a:t>
            </a: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kehittämisen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Työelämän</a:t>
            </a:r>
            <a:r>
              <a:rPr lang="en-GB" b="1" dirty="0"/>
              <a:t> </a:t>
            </a:r>
            <a:r>
              <a:rPr lang="en-GB" b="1" dirty="0" err="1"/>
              <a:t>tarpeisiin</a:t>
            </a:r>
            <a:endParaRPr lang="en-GB" b="1" dirty="0"/>
          </a:p>
          <a:p>
            <a:r>
              <a:rPr lang="en-GB" b="1" dirty="0" err="1"/>
              <a:t>Koulutuksemme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tutkimuksemme</a:t>
            </a:r>
            <a:r>
              <a:rPr lang="en-GB" b="1" dirty="0"/>
              <a:t> on </a:t>
            </a:r>
            <a:r>
              <a:rPr lang="en-GB" b="1" dirty="0" err="1"/>
              <a:t>työelämälähtöistä</a:t>
            </a:r>
            <a:endParaRPr lang="en-GB" b="1" dirty="0"/>
          </a:p>
          <a:p>
            <a:endParaRPr lang="en-GB" dirty="0"/>
          </a:p>
          <a:p>
            <a:r>
              <a:rPr lang="en-GB" dirty="0" err="1"/>
              <a:t>Satakunnan</a:t>
            </a:r>
            <a:r>
              <a:rPr lang="en-GB" dirty="0"/>
              <a:t> </a:t>
            </a:r>
            <a:r>
              <a:rPr lang="en-GB" dirty="0" err="1"/>
              <a:t>elinkeino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toimialarakenne</a:t>
            </a:r>
            <a:r>
              <a:rPr lang="en-GB" dirty="0"/>
              <a:t> </a:t>
            </a:r>
            <a:r>
              <a:rPr lang="en-GB" dirty="0" err="1"/>
              <a:t>edellyttää</a:t>
            </a:r>
            <a:r>
              <a:rPr lang="en-GB" dirty="0"/>
              <a:t> </a:t>
            </a:r>
            <a:r>
              <a:rPr lang="en-GB" dirty="0" err="1"/>
              <a:t>meiltä</a:t>
            </a:r>
            <a:r>
              <a:rPr lang="en-GB" dirty="0"/>
              <a:t> </a:t>
            </a:r>
            <a:r>
              <a:rPr lang="en-GB" dirty="0" err="1"/>
              <a:t>laajaa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monialaista</a:t>
            </a:r>
            <a:r>
              <a:rPr lang="en-GB" dirty="0"/>
              <a:t> </a:t>
            </a:r>
            <a:r>
              <a:rPr lang="en-GB" dirty="0" err="1"/>
              <a:t>koulutusta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tutkimusta</a:t>
            </a:r>
            <a:r>
              <a:rPr lang="en-GB" dirty="0"/>
              <a:t>. </a:t>
            </a:r>
            <a:r>
              <a:rPr lang="en-GB" dirty="0" err="1"/>
              <a:t>Koulutuksen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tutkimuksen</a:t>
            </a:r>
            <a:r>
              <a:rPr lang="en-GB" dirty="0"/>
              <a:t> </a:t>
            </a:r>
            <a:r>
              <a:rPr lang="en-GB" dirty="0" err="1"/>
              <a:t>kehittämisen</a:t>
            </a:r>
            <a:r>
              <a:rPr lang="en-GB" dirty="0"/>
              <a:t> </a:t>
            </a:r>
            <a:r>
              <a:rPr lang="en-GB" dirty="0" err="1"/>
              <a:t>keskiössä</a:t>
            </a:r>
            <a:r>
              <a:rPr lang="en-GB" dirty="0"/>
              <a:t> on </a:t>
            </a:r>
            <a:r>
              <a:rPr lang="en-GB" dirty="0" err="1"/>
              <a:t>aktiiviseen</a:t>
            </a:r>
            <a:r>
              <a:rPr lang="en-GB" dirty="0"/>
              <a:t> </a:t>
            </a:r>
            <a:r>
              <a:rPr lang="en-GB" dirty="0" err="1"/>
              <a:t>vuorovaikutukseen</a:t>
            </a:r>
            <a:r>
              <a:rPr lang="en-GB" dirty="0"/>
              <a:t> </a:t>
            </a:r>
            <a:r>
              <a:rPr lang="en-GB" dirty="0" err="1"/>
              <a:t>perustuva</a:t>
            </a:r>
            <a:r>
              <a:rPr lang="en-GB" dirty="0"/>
              <a:t> </a:t>
            </a:r>
            <a:r>
              <a:rPr lang="en-GB" dirty="0" err="1"/>
              <a:t>alueellinen</a:t>
            </a:r>
            <a:r>
              <a:rPr lang="en-GB" dirty="0"/>
              <a:t> </a:t>
            </a:r>
            <a:r>
              <a:rPr lang="en-GB" dirty="0" err="1"/>
              <a:t>yritys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työelämäyhteistyö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Vastaamme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koulutustarpeen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väestöennusteen</a:t>
            </a:r>
            <a:r>
              <a:rPr lang="en-GB" dirty="0"/>
              <a:t> </a:t>
            </a:r>
            <a:r>
              <a:rPr lang="en-GB" dirty="0" err="1"/>
              <a:t>tuomaan</a:t>
            </a:r>
            <a:r>
              <a:rPr lang="en-GB" dirty="0"/>
              <a:t> </a:t>
            </a:r>
            <a:r>
              <a:rPr lang="en-GB" dirty="0" err="1"/>
              <a:t>toimintaympäristön</a:t>
            </a:r>
            <a:r>
              <a:rPr lang="en-GB" dirty="0"/>
              <a:t> </a:t>
            </a:r>
            <a:r>
              <a:rPr lang="en-GB" dirty="0" err="1"/>
              <a:t>muutokseen</a:t>
            </a:r>
            <a:r>
              <a:rPr lang="en-GB" dirty="0"/>
              <a:t> </a:t>
            </a:r>
            <a:r>
              <a:rPr lang="en-GB" dirty="0" err="1"/>
              <a:t>monipuolisella</a:t>
            </a:r>
            <a:r>
              <a:rPr lang="en-GB" dirty="0"/>
              <a:t> </a:t>
            </a:r>
            <a:r>
              <a:rPr lang="en-GB" dirty="0" err="1"/>
              <a:t>koulutustarjonnalla</a:t>
            </a:r>
            <a:r>
              <a:rPr lang="en-GB" dirty="0"/>
              <a:t>. </a:t>
            </a:r>
            <a:r>
              <a:rPr lang="en-GB" dirty="0" err="1"/>
              <a:t>Suuntaamme</a:t>
            </a:r>
            <a:r>
              <a:rPr lang="en-GB" dirty="0"/>
              <a:t> </a:t>
            </a:r>
            <a:r>
              <a:rPr lang="en-GB" dirty="0" err="1"/>
              <a:t>koulutusta</a:t>
            </a:r>
            <a:r>
              <a:rPr lang="en-GB" dirty="0"/>
              <a:t> </a:t>
            </a:r>
            <a:r>
              <a:rPr lang="en-GB" dirty="0" err="1"/>
              <a:t>tutkinto-ohjelmiin</a:t>
            </a:r>
            <a:r>
              <a:rPr lang="en-GB" dirty="0"/>
              <a:t>, </a:t>
            </a:r>
            <a:r>
              <a:rPr lang="en-GB" dirty="0" err="1"/>
              <a:t>joista</a:t>
            </a:r>
            <a:r>
              <a:rPr lang="en-GB" dirty="0"/>
              <a:t> </a:t>
            </a:r>
            <a:r>
              <a:rPr lang="en-GB" dirty="0" err="1"/>
              <a:t>valmistutaan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työllistytään</a:t>
            </a:r>
            <a:r>
              <a:rPr lang="en-GB" dirty="0"/>
              <a:t> </a:t>
            </a:r>
            <a:r>
              <a:rPr lang="en-GB" dirty="0" err="1"/>
              <a:t>hyvin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Lisäämme</a:t>
            </a:r>
            <a:r>
              <a:rPr lang="en-GB" dirty="0"/>
              <a:t> </a:t>
            </a:r>
            <a:r>
              <a:rPr lang="en-GB" dirty="0" err="1"/>
              <a:t>harkitusti</a:t>
            </a:r>
            <a:r>
              <a:rPr lang="en-GB" dirty="0"/>
              <a:t> </a:t>
            </a:r>
            <a:r>
              <a:rPr lang="en-GB" dirty="0" err="1"/>
              <a:t>monimuoto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verkkokoulutuksen</a:t>
            </a:r>
            <a:r>
              <a:rPr lang="en-GB" dirty="0"/>
              <a:t> </a:t>
            </a:r>
            <a:r>
              <a:rPr lang="en-GB" dirty="0" err="1"/>
              <a:t>opiskelijamääriä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kansainvälistä</a:t>
            </a:r>
            <a:r>
              <a:rPr lang="en-GB" dirty="0"/>
              <a:t> </a:t>
            </a:r>
            <a:r>
              <a:rPr lang="en-GB" dirty="0" err="1"/>
              <a:t>tutkintokoulutusta</a:t>
            </a:r>
            <a:r>
              <a:rPr lang="en-GB" dirty="0"/>
              <a:t> </a:t>
            </a:r>
            <a:r>
              <a:rPr lang="en-GB" dirty="0" err="1"/>
              <a:t>siten</a:t>
            </a:r>
            <a:r>
              <a:rPr lang="en-GB" dirty="0"/>
              <a:t>, </a:t>
            </a:r>
            <a:r>
              <a:rPr lang="en-GB" dirty="0" err="1"/>
              <a:t>ettei</a:t>
            </a:r>
            <a:r>
              <a:rPr lang="en-GB" dirty="0"/>
              <a:t> </a:t>
            </a:r>
            <a:r>
              <a:rPr lang="en-GB" dirty="0" err="1"/>
              <a:t>tutkinto-opiskelijamäärää</a:t>
            </a:r>
            <a:r>
              <a:rPr lang="en-GB" dirty="0"/>
              <a:t> </a:t>
            </a:r>
            <a:r>
              <a:rPr lang="en-GB" dirty="0" err="1"/>
              <a:t>lisätä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Vahvistamme</a:t>
            </a:r>
            <a:r>
              <a:rPr lang="en-GB" dirty="0"/>
              <a:t> </a:t>
            </a: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oppimisen</a:t>
            </a:r>
            <a:r>
              <a:rPr lang="en-GB" dirty="0"/>
              <a:t> </a:t>
            </a:r>
            <a:r>
              <a:rPr lang="en-GB" dirty="0" err="1"/>
              <a:t>saavutettavuutta</a:t>
            </a:r>
            <a:r>
              <a:rPr lang="en-GB" dirty="0"/>
              <a:t> </a:t>
            </a:r>
            <a:r>
              <a:rPr lang="en-GB" dirty="0" err="1"/>
              <a:t>lisäämällä</a:t>
            </a:r>
            <a:r>
              <a:rPr lang="en-GB" dirty="0"/>
              <a:t> </a:t>
            </a:r>
            <a:r>
              <a:rPr lang="en-GB" dirty="0" err="1"/>
              <a:t>joustavaa</a:t>
            </a:r>
            <a:r>
              <a:rPr lang="en-GB" dirty="0"/>
              <a:t> </a:t>
            </a:r>
            <a:r>
              <a:rPr lang="en-GB" dirty="0" err="1"/>
              <a:t>tarjontaa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monipuolisia</a:t>
            </a:r>
            <a:r>
              <a:rPr lang="en-GB" dirty="0"/>
              <a:t> </a:t>
            </a:r>
            <a:r>
              <a:rPr lang="en-GB" dirty="0" err="1"/>
              <a:t>koulutuskokonaisuuksia</a:t>
            </a:r>
            <a:r>
              <a:rPr lang="en-GB" dirty="0"/>
              <a:t>. Master School </a:t>
            </a:r>
            <a:r>
              <a:rPr lang="en-GB" dirty="0" err="1"/>
              <a:t>vastaa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osaamistason</a:t>
            </a:r>
            <a:r>
              <a:rPr lang="en-GB" dirty="0"/>
              <a:t> </a:t>
            </a:r>
            <a:r>
              <a:rPr lang="en-GB" dirty="0" err="1"/>
              <a:t>nostoon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oppimisen</a:t>
            </a:r>
            <a:r>
              <a:rPr lang="en-GB" dirty="0"/>
              <a:t> </a:t>
            </a:r>
            <a:r>
              <a:rPr lang="en-GB" dirty="0" err="1"/>
              <a:t>kysyntään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Aiemman</a:t>
            </a:r>
            <a:r>
              <a:rPr lang="en-GB" dirty="0"/>
              <a:t> </a:t>
            </a:r>
            <a:r>
              <a:rPr lang="en-GB" dirty="0" err="1"/>
              <a:t>osaamisen</a:t>
            </a:r>
            <a:r>
              <a:rPr lang="en-GB" dirty="0"/>
              <a:t> </a:t>
            </a:r>
            <a:r>
              <a:rPr lang="en-GB" dirty="0" err="1"/>
              <a:t>tunnistaminen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työn</a:t>
            </a:r>
            <a:r>
              <a:rPr lang="en-GB" dirty="0"/>
              <a:t> </a:t>
            </a:r>
            <a:r>
              <a:rPr lang="en-GB" dirty="0" err="1"/>
              <a:t>opinnollistaminen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sujuvaa</a:t>
            </a:r>
            <a:r>
              <a:rPr lang="en-GB" dirty="0"/>
              <a:t> </a:t>
            </a:r>
            <a:r>
              <a:rPr lang="en-GB" dirty="0" err="1"/>
              <a:t>opintojen</a:t>
            </a:r>
            <a:r>
              <a:rPr lang="en-GB" dirty="0"/>
              <a:t> </a:t>
            </a:r>
            <a:r>
              <a:rPr lang="en-GB" dirty="0" err="1"/>
              <a:t>etenemistä</a:t>
            </a:r>
            <a:r>
              <a:rPr lang="en-GB" dirty="0"/>
              <a:t>. </a:t>
            </a:r>
            <a:r>
              <a:rPr lang="en-GB" dirty="0" err="1"/>
              <a:t>Työelämälähtöinen</a:t>
            </a:r>
            <a:r>
              <a:rPr lang="en-GB" dirty="0"/>
              <a:t> </a:t>
            </a:r>
            <a:r>
              <a:rPr lang="en-GB" dirty="0" err="1"/>
              <a:t>tutkintokoulutus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digivisiota</a:t>
            </a:r>
            <a:r>
              <a:rPr lang="en-GB" dirty="0"/>
              <a:t> </a:t>
            </a:r>
            <a:r>
              <a:rPr lang="en-GB" dirty="0" err="1"/>
              <a:t>tukevat</a:t>
            </a:r>
            <a:r>
              <a:rPr lang="en-GB" dirty="0"/>
              <a:t> </a:t>
            </a:r>
            <a:r>
              <a:rPr lang="en-GB" dirty="0" err="1"/>
              <a:t>oppimisympäristöt</a:t>
            </a:r>
            <a:r>
              <a:rPr lang="en-GB" dirty="0"/>
              <a:t> </a:t>
            </a:r>
            <a:r>
              <a:rPr lang="en-GB" dirty="0" err="1"/>
              <a:t>varmistavat</a:t>
            </a:r>
            <a:r>
              <a:rPr lang="en-GB" dirty="0"/>
              <a:t> </a:t>
            </a:r>
            <a:r>
              <a:rPr lang="en-GB" dirty="0" err="1"/>
              <a:t>koulutuksen</a:t>
            </a:r>
            <a:r>
              <a:rPr lang="en-GB" dirty="0"/>
              <a:t> </a:t>
            </a:r>
            <a:r>
              <a:rPr lang="en-GB" dirty="0" err="1"/>
              <a:t>saavutettavuuden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Kansainvälisyys</a:t>
            </a:r>
            <a:endParaRPr lang="en-GB" b="1" dirty="0"/>
          </a:p>
          <a:p>
            <a:r>
              <a:rPr lang="en-GB" b="1" dirty="0" err="1"/>
              <a:t>Kansainväliset</a:t>
            </a:r>
            <a:r>
              <a:rPr lang="en-GB" b="1" dirty="0"/>
              <a:t> </a:t>
            </a:r>
            <a:r>
              <a:rPr lang="en-GB" b="1" dirty="0" err="1"/>
              <a:t>opiskelijamme</a:t>
            </a:r>
            <a:r>
              <a:rPr lang="en-GB" b="1" dirty="0"/>
              <a:t> </a:t>
            </a:r>
            <a:r>
              <a:rPr lang="en-GB" b="1" dirty="0" err="1"/>
              <a:t>työllistyvät</a:t>
            </a:r>
            <a:r>
              <a:rPr lang="en-GB" b="1" dirty="0"/>
              <a:t> </a:t>
            </a:r>
            <a:r>
              <a:rPr lang="en-GB" b="1" dirty="0" err="1"/>
              <a:t>Satakuntaan</a:t>
            </a:r>
            <a:endParaRPr lang="en-GB" b="1" dirty="0"/>
          </a:p>
          <a:p>
            <a:endParaRPr lang="en-GB" dirty="0"/>
          </a:p>
          <a:p>
            <a:r>
              <a:rPr lang="en-GB" dirty="0" err="1"/>
              <a:t>Maakunnan</a:t>
            </a:r>
            <a:r>
              <a:rPr lang="en-GB" dirty="0"/>
              <a:t> </a:t>
            </a:r>
            <a:r>
              <a:rPr lang="en-GB" dirty="0" err="1"/>
              <a:t>elinvoiman</a:t>
            </a:r>
            <a:r>
              <a:rPr lang="en-GB" dirty="0"/>
              <a:t> </a:t>
            </a:r>
            <a:r>
              <a:rPr lang="en-GB" dirty="0" err="1"/>
              <a:t>tärkein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 on </a:t>
            </a:r>
            <a:r>
              <a:rPr lang="en-GB" dirty="0" err="1"/>
              <a:t>työvoiman</a:t>
            </a:r>
            <a:r>
              <a:rPr lang="en-GB" dirty="0"/>
              <a:t> </a:t>
            </a:r>
            <a:r>
              <a:rPr lang="en-GB" dirty="0" err="1"/>
              <a:t>saatavuuden</a:t>
            </a:r>
            <a:r>
              <a:rPr lang="en-GB" dirty="0"/>
              <a:t> </a:t>
            </a:r>
            <a:r>
              <a:rPr lang="en-GB" dirty="0" err="1"/>
              <a:t>varmistaminen</a:t>
            </a:r>
            <a:r>
              <a:rPr lang="en-GB" dirty="0"/>
              <a:t>. </a:t>
            </a:r>
            <a:r>
              <a:rPr lang="en-GB" dirty="0" err="1"/>
              <a:t>Globaalin</a:t>
            </a:r>
            <a:r>
              <a:rPr lang="en-GB" dirty="0"/>
              <a:t> </a:t>
            </a:r>
            <a:r>
              <a:rPr lang="en-GB" dirty="0" err="1"/>
              <a:t>muuttoliikkeen</a:t>
            </a:r>
            <a:r>
              <a:rPr lang="en-GB" dirty="0"/>
              <a:t> </a:t>
            </a:r>
            <a:r>
              <a:rPr lang="en-GB" dirty="0" err="1"/>
              <a:t>voimistuessa</a:t>
            </a:r>
            <a:r>
              <a:rPr lang="en-GB" dirty="0"/>
              <a:t> </a:t>
            </a:r>
            <a:r>
              <a:rPr lang="en-GB" dirty="0" err="1"/>
              <a:t>kilpailu</a:t>
            </a:r>
            <a:r>
              <a:rPr lang="en-GB" dirty="0"/>
              <a:t> </a:t>
            </a:r>
            <a:r>
              <a:rPr lang="en-GB" dirty="0" err="1"/>
              <a:t>osaajista</a:t>
            </a:r>
            <a:r>
              <a:rPr lang="en-GB" dirty="0"/>
              <a:t> </a:t>
            </a:r>
            <a:r>
              <a:rPr lang="en-GB" dirty="0" err="1"/>
              <a:t>kovenee</a:t>
            </a:r>
            <a:r>
              <a:rPr lang="en-GB" dirty="0"/>
              <a:t>. </a:t>
            </a:r>
            <a:r>
              <a:rPr lang="en-GB" dirty="0" err="1"/>
              <a:t>Vakiinnutamme</a:t>
            </a:r>
            <a:r>
              <a:rPr lang="en-GB" dirty="0"/>
              <a:t> </a:t>
            </a:r>
            <a:r>
              <a:rPr lang="en-GB" dirty="0" err="1"/>
              <a:t>kansainvälisten</a:t>
            </a:r>
            <a:r>
              <a:rPr lang="en-GB" dirty="0"/>
              <a:t> </a:t>
            </a:r>
            <a:r>
              <a:rPr lang="en-GB" dirty="0" err="1"/>
              <a:t>tutkinto-opiskelijoiden</a:t>
            </a:r>
            <a:r>
              <a:rPr lang="en-GB" dirty="0"/>
              <a:t> </a:t>
            </a:r>
            <a:r>
              <a:rPr lang="en-GB" dirty="0" err="1"/>
              <a:t>määrän</a:t>
            </a:r>
            <a:r>
              <a:rPr lang="en-GB" dirty="0"/>
              <a:t>. </a:t>
            </a:r>
            <a:r>
              <a:rPr lang="en-GB" dirty="0" err="1"/>
              <a:t>Integroimme</a:t>
            </a:r>
            <a:r>
              <a:rPr lang="en-GB" dirty="0"/>
              <a:t> </a:t>
            </a:r>
            <a:r>
              <a:rPr lang="en-GB" dirty="0" err="1"/>
              <a:t>kansainväliset</a:t>
            </a:r>
            <a:r>
              <a:rPr lang="en-GB" dirty="0"/>
              <a:t> </a:t>
            </a:r>
            <a:r>
              <a:rPr lang="en-GB" dirty="0" err="1"/>
              <a:t>opiskelijat</a:t>
            </a:r>
            <a:r>
              <a:rPr lang="en-GB" dirty="0"/>
              <a:t> </a:t>
            </a:r>
            <a:r>
              <a:rPr lang="en-GB" dirty="0" err="1"/>
              <a:t>Satakuntaan</a:t>
            </a:r>
            <a:r>
              <a:rPr lang="en-GB" dirty="0"/>
              <a:t> </a:t>
            </a:r>
            <a:r>
              <a:rPr lang="en-GB" dirty="0" err="1"/>
              <a:t>yhdessä</a:t>
            </a:r>
            <a:r>
              <a:rPr lang="en-GB" dirty="0"/>
              <a:t> </a:t>
            </a:r>
            <a:r>
              <a:rPr lang="en-GB" dirty="0" err="1"/>
              <a:t>yritysten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yhteisöjen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Tutkimus</a:t>
            </a:r>
            <a:endParaRPr lang="en-GB" b="1" dirty="0"/>
          </a:p>
          <a:p>
            <a:r>
              <a:rPr lang="en-GB" b="1" dirty="0" err="1"/>
              <a:t>Tutkimuskeskuksemme</a:t>
            </a:r>
            <a:r>
              <a:rPr lang="en-GB" b="1" dirty="0"/>
              <a:t> </a:t>
            </a:r>
            <a:r>
              <a:rPr lang="en-GB" b="1" dirty="0" err="1"/>
              <a:t>ovat</a:t>
            </a:r>
            <a:r>
              <a:rPr lang="en-GB" b="1" dirty="0"/>
              <a:t> </a:t>
            </a:r>
            <a:r>
              <a:rPr lang="en-GB" b="1" dirty="0" err="1"/>
              <a:t>osa</a:t>
            </a:r>
            <a:r>
              <a:rPr lang="en-GB" b="1" dirty="0"/>
              <a:t> </a:t>
            </a:r>
            <a:r>
              <a:rPr lang="en-GB" b="1" dirty="0" err="1"/>
              <a:t>eurooppalaista</a:t>
            </a:r>
            <a:r>
              <a:rPr lang="en-GB" b="1" dirty="0"/>
              <a:t> </a:t>
            </a:r>
            <a:r>
              <a:rPr lang="en-GB" b="1" dirty="0" err="1"/>
              <a:t>korkeakouluyhteisöä</a:t>
            </a:r>
            <a:endParaRPr lang="en-GB" b="1" dirty="0"/>
          </a:p>
          <a:p>
            <a:endParaRPr lang="en-GB" dirty="0"/>
          </a:p>
          <a:p>
            <a:r>
              <a:rPr lang="en-GB" dirty="0" err="1"/>
              <a:t>Tutkijoiden</a:t>
            </a:r>
            <a:r>
              <a:rPr lang="en-GB" dirty="0"/>
              <a:t> </a:t>
            </a:r>
            <a:r>
              <a:rPr lang="en-GB" dirty="0" err="1"/>
              <a:t>väylää</a:t>
            </a:r>
            <a:r>
              <a:rPr lang="en-GB" dirty="0"/>
              <a:t> </a:t>
            </a:r>
            <a:r>
              <a:rPr lang="en-GB" dirty="0" err="1"/>
              <a:t>eurooppalaiseen</a:t>
            </a:r>
            <a:r>
              <a:rPr lang="en-GB" dirty="0"/>
              <a:t> </a:t>
            </a:r>
            <a:r>
              <a:rPr lang="en-GB" dirty="0" err="1"/>
              <a:t>yhteistyöhön</a:t>
            </a:r>
            <a:r>
              <a:rPr lang="en-GB" dirty="0"/>
              <a:t> </a:t>
            </a:r>
            <a:r>
              <a:rPr lang="en-GB" dirty="0" err="1"/>
              <a:t>vahvistetaan</a:t>
            </a:r>
            <a:r>
              <a:rPr lang="en-GB" dirty="0"/>
              <a:t> </a:t>
            </a:r>
            <a:r>
              <a:rPr lang="en-GB" dirty="0" err="1"/>
              <a:t>lisäämällä</a:t>
            </a:r>
            <a:r>
              <a:rPr lang="en-GB" dirty="0"/>
              <a:t> </a:t>
            </a:r>
            <a:r>
              <a:rPr lang="en-GB" dirty="0" err="1"/>
              <a:t>heidän</a:t>
            </a:r>
            <a:r>
              <a:rPr lang="en-GB" dirty="0"/>
              <a:t> </a:t>
            </a:r>
            <a:r>
              <a:rPr lang="en-GB" dirty="0" err="1"/>
              <a:t>tieteellistä</a:t>
            </a:r>
            <a:r>
              <a:rPr lang="en-GB" dirty="0"/>
              <a:t>, </a:t>
            </a:r>
            <a:r>
              <a:rPr lang="en-GB" dirty="0" err="1"/>
              <a:t>liiketoiminnallista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EU-</a:t>
            </a:r>
            <a:r>
              <a:rPr lang="en-GB" dirty="0" err="1"/>
              <a:t>rahoitusosaamistaan</a:t>
            </a:r>
            <a:r>
              <a:rPr lang="en-GB" dirty="0"/>
              <a:t>. </a:t>
            </a:r>
            <a:r>
              <a:rPr lang="en-GB" dirty="0" err="1"/>
              <a:t>Olemme</a:t>
            </a:r>
            <a:r>
              <a:rPr lang="en-GB" dirty="0"/>
              <a:t> </a:t>
            </a:r>
            <a:r>
              <a:rPr lang="en-GB" dirty="0" err="1"/>
              <a:t>aktiivinen</a:t>
            </a:r>
            <a:r>
              <a:rPr lang="en-GB" dirty="0"/>
              <a:t> </a:t>
            </a:r>
            <a:r>
              <a:rPr lang="en-GB" dirty="0" err="1"/>
              <a:t>toimija</a:t>
            </a:r>
            <a:r>
              <a:rPr lang="en-GB" dirty="0"/>
              <a:t> </a:t>
            </a:r>
            <a:r>
              <a:rPr lang="en-GB" dirty="0" err="1"/>
              <a:t>Eurooppa-yliopistojen</a:t>
            </a:r>
            <a:r>
              <a:rPr lang="en-GB" dirty="0"/>
              <a:t> </a:t>
            </a:r>
            <a:r>
              <a:rPr lang="en-GB" dirty="0" err="1"/>
              <a:t>verkostossa</a:t>
            </a:r>
            <a:r>
              <a:rPr lang="en-GB" dirty="0"/>
              <a:t>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026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6A9EA-1194-A7EA-8055-EF97C04E9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D53C8-DD11-0BEC-7851-C3DE1D269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0F4CA-817A-5AE9-2A7E-9F59A689E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5CBAC-E9D5-C93B-B9A0-6EC2A1C29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86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Kädenjälki</a:t>
            </a:r>
            <a:r>
              <a:rPr lang="en-GB" dirty="0"/>
              <a:t> 1: </a:t>
            </a:r>
            <a:r>
              <a:rPr lang="en-GB" dirty="0" err="1"/>
              <a:t>korkeakouluyhteisömme</a:t>
            </a:r>
            <a:r>
              <a:rPr lang="en-GB" dirty="0"/>
              <a:t> on </a:t>
            </a:r>
            <a:r>
              <a:rPr lang="en-GB" dirty="0" err="1"/>
              <a:t>vastuullinen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edistää</a:t>
            </a:r>
            <a:r>
              <a:rPr lang="en-GB" dirty="0"/>
              <a:t> </a:t>
            </a:r>
            <a:r>
              <a:rPr lang="en-GB" dirty="0" err="1"/>
              <a:t>kestävää</a:t>
            </a:r>
            <a:r>
              <a:rPr lang="en-GB" dirty="0"/>
              <a:t> </a:t>
            </a:r>
            <a:r>
              <a:rPr lang="en-GB" dirty="0" err="1"/>
              <a:t>kehitystä</a:t>
            </a:r>
            <a:r>
              <a:rPr lang="en-GB" dirty="0"/>
              <a:t>.</a:t>
            </a:r>
          </a:p>
          <a:p>
            <a:r>
              <a:rPr lang="en-GB" dirty="0" err="1"/>
              <a:t>Kädenjälki</a:t>
            </a:r>
            <a:r>
              <a:rPr lang="en-GB" dirty="0"/>
              <a:t> 2: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koulutamme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osaajia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jotka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edistävät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kestävää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kehitystä</a:t>
            </a:r>
            <a:r>
              <a:rPr lang="en-GB" dirty="0"/>
              <a:t>.</a:t>
            </a:r>
          </a:p>
          <a:p>
            <a:r>
              <a:rPr lang="en-GB" dirty="0" err="1"/>
              <a:t>Kädenjälki</a:t>
            </a:r>
            <a:r>
              <a:rPr lang="en-GB" dirty="0"/>
              <a:t> 3: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TKI-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toimintamme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tuottaa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ratkaisuja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kestävyyshaasteisiin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ES" sz="1050" dirty="0">
                <a:solidFill>
                  <a:srgbClr val="49BFE3"/>
                </a:solidFill>
              </a:rPr>
              <a:t>Jalanjälki (tavoite):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Hiilineutraali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korkeakoulu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vuoteen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2030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mennessä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39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tegrata.f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KANSIDIA">
    <p:bg>
      <p:bgPr>
        <a:gradFill flip="none" rotWithShape="1">
          <a:gsLst>
            <a:gs pos="51000">
              <a:srgbClr val="55CFED"/>
            </a:gs>
            <a:gs pos="100000">
              <a:srgbClr val="00A5C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002F682-F680-0046-B51D-FEF749D7E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01" y="7201"/>
            <a:ext cx="12179199" cy="6850799"/>
          </a:xfrm>
          <a:prstGeom prst="rect">
            <a:avLst/>
          </a:prstGeom>
          <a:effectLst/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A0812F-6F13-F84A-A006-0F62508577E3}"/>
              </a:ext>
            </a:extLst>
          </p:cNvPr>
          <p:cNvSpPr txBox="1">
            <a:spLocks/>
          </p:cNvSpPr>
          <p:nvPr userDrawn="1"/>
        </p:nvSpPr>
        <p:spPr>
          <a:xfrm>
            <a:off x="668079" y="1754373"/>
            <a:ext cx="6094228" cy="3923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150">
                <a:solidFill>
                  <a:srgbClr val="7F1923"/>
                </a:solidFill>
                <a:latin typeface="Quicksand" panose="02070303000000060000" pitchFamily="18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000" spc="-15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8B36934-D833-9643-BB8F-A47474E7E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10349614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080C9F-37BD-5E4D-9251-F2EA5A65C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570" y="3009513"/>
            <a:ext cx="7521908" cy="1827783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EBEB73-73E9-6B94-A54C-45B51CA905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79" y="96265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looking at a computer&#10;&#10;AI-generated content may be incorrect.">
            <a:extLst>
              <a:ext uri="{FF2B5EF4-FFF2-40B4-BE49-F238E27FC236}">
                <a16:creationId xmlns:a16="http://schemas.microsoft.com/office/drawing/2014/main" id="{AA3FD925-0F93-B34E-0DE0-807D89015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6D56B717-03A8-3746-A483-C3D265A16E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4000">
                <a:srgbClr val="55CFED">
                  <a:lumMod val="100000"/>
                  <a:alpha val="85000"/>
                </a:srgbClr>
              </a:gs>
              <a:gs pos="100000">
                <a:schemeClr val="accent1">
                  <a:lumMod val="100000"/>
                  <a:alpha val="8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84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A80E0B6-66FD-EF49-8078-30BAFDD27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152" y="0"/>
            <a:ext cx="7127848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21B47-EEBF-FE44-A098-93B54366C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300DC22-B3A5-FB40-8E46-C1C695266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7928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788B2C5-798F-084E-844E-38D49894DE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35987" y="0"/>
            <a:ext cx="5156013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1604E-878A-0247-B30E-7FC3993C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2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0344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F307E9-81E4-9846-AD31-9F686D1A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287"/>
            <a:ext cx="970280" cy="365125"/>
          </a:xfrm>
          <a:prstGeom prst="rect">
            <a:avLst/>
          </a:prstGeom>
        </p:spPr>
        <p:txBody>
          <a:bodyPr/>
          <a:lstStyle/>
          <a:p>
            <a:fld id="{6CE424FF-C046-6C4E-91A8-9C4D3D06DA66}" type="datetime1">
              <a:rPr lang="fi-FI" smtClean="0"/>
              <a:t>22.9.2025</a:t>
            </a:fld>
            <a:endParaRPr lang="fi-F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CD6DD28-8667-DA43-BCBA-A30DA01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404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4405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D17D13D-F7D5-C642-B37F-2C7439EFC8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4">
    <p:bg>
      <p:bgPr>
        <a:gradFill flip="none" rotWithShape="1">
          <a:gsLst>
            <a:gs pos="0">
              <a:srgbClr val="55CFED">
                <a:lumMod val="30000"/>
                <a:lumOff val="70000"/>
              </a:srgbClr>
            </a:gs>
            <a:gs pos="37000">
              <a:srgbClr val="55CFED"/>
            </a:gs>
            <a:gs pos="100000">
              <a:srgbClr val="55CFE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A80E0B6-66FD-EF49-8078-30BAFDD27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152" y="0"/>
            <a:ext cx="7127848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F9FC28D3-946F-4D4E-A335-76ADF91D8D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2595282"/>
            <a:ext cx="4912829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29DD66-8091-0E47-84D5-8199190EF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63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5">
    <p:bg>
      <p:bgPr>
        <a:gradFill flip="none" rotWithShape="1">
          <a:gsLst>
            <a:gs pos="0">
              <a:schemeClr val="accent1">
                <a:lumMod val="30000"/>
                <a:lumOff val="70000"/>
              </a:schemeClr>
            </a:gs>
            <a:gs pos="37000">
              <a:srgbClr val="55CFED"/>
            </a:gs>
            <a:gs pos="100000">
              <a:srgbClr val="55CFED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9981C7-845B-D942-8275-9DCAA888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600892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525587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822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6">
    <p:bg>
      <p:bgPr>
        <a:gradFill flip="none" rotWithShape="1">
          <a:gsLst>
            <a:gs pos="0">
              <a:srgbClr val="EE8F37">
                <a:lumMod val="30000"/>
                <a:lumOff val="70000"/>
              </a:srgbClr>
            </a:gs>
            <a:gs pos="58000">
              <a:srgbClr val="EE8F3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A80E0B6-66FD-EF49-8078-30BAFDD27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152" y="0"/>
            <a:ext cx="7127848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F9FC28D3-946F-4D4E-A335-76ADF91D8D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2595282"/>
            <a:ext cx="4912829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29DD66-8091-0E47-84D5-8199190EF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655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7">
    <p:bg>
      <p:bgPr>
        <a:gradFill flip="none" rotWithShape="1">
          <a:gsLst>
            <a:gs pos="0">
              <a:srgbClr val="EE8F37">
                <a:lumMod val="30000"/>
                <a:lumOff val="70000"/>
              </a:srgbClr>
            </a:gs>
            <a:gs pos="49000">
              <a:srgbClr val="EE8F3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9981C7-845B-D942-8275-9DCAA888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600892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525587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4838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8">
    <p:bg>
      <p:bgPr>
        <a:gradFill flip="none" rotWithShape="1">
          <a:gsLst>
            <a:gs pos="0">
              <a:srgbClr val="9AD35E">
                <a:lumMod val="30000"/>
                <a:lumOff val="70000"/>
              </a:srgbClr>
            </a:gs>
            <a:gs pos="49000">
              <a:srgbClr val="9AD35E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A80E0B6-66FD-EF49-8078-30BAFDD27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152" y="0"/>
            <a:ext cx="7127848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F9FC28D3-946F-4D4E-A335-76ADF91D8D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2595282"/>
            <a:ext cx="4912829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29DD66-8091-0E47-84D5-8199190EF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4572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9">
    <p:bg>
      <p:bgPr>
        <a:gradFill flip="none" rotWithShape="1">
          <a:gsLst>
            <a:gs pos="0">
              <a:srgbClr val="9AD35E">
                <a:lumMod val="30000"/>
                <a:lumOff val="70000"/>
              </a:srgbClr>
            </a:gs>
            <a:gs pos="49000">
              <a:srgbClr val="9AD35E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9981C7-845B-D942-8275-9DCAA888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600892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525587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79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vihreä">
    <p:bg>
      <p:bgPr>
        <a:gradFill flip="none" rotWithShape="1">
          <a:gsLst>
            <a:gs pos="27000">
              <a:srgbClr val="9AD35E">
                <a:lumMod val="88000"/>
                <a:lumOff val="12000"/>
              </a:srgbClr>
            </a:gs>
            <a:gs pos="0">
              <a:schemeClr val="accent2">
                <a:lumMod val="60000"/>
                <a:lumOff val="40000"/>
              </a:schemeClr>
            </a:gs>
            <a:gs pos="0">
              <a:srgbClr val="9AD35E">
                <a:lumMod val="70000"/>
                <a:lumOff val="30000"/>
              </a:srgbClr>
            </a:gs>
            <a:gs pos="100000">
              <a:srgbClr val="9AD35E">
                <a:lumMod val="85000"/>
                <a:lumOff val="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3239847-E626-5C4E-940C-0E96C8331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37ED2C-7524-C448-9759-227F657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6512626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5BD079-C3CA-6B47-A2F2-31753CB1B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4414481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54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DBAF16A-C434-C74D-9E2E-E08C70E432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2"/>
            <a:ext cx="12192000" cy="6859786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tx1"/>
                </a:solidFill>
                <a:latin typeface="+mn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F0E3D16-615D-2E4D-92BF-79C4D9FCE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59F7CDA3-E893-3A41-BA27-AAB4E003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8DD0260D-1623-AD40-8640-63E42B9DC4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sp>
        <p:nvSpPr>
          <p:cNvPr id="13" name="Otsikko 11">
            <a:extLst>
              <a:ext uri="{FF2B5EF4-FFF2-40B4-BE49-F238E27FC236}">
                <a16:creationId xmlns:a16="http://schemas.microsoft.com/office/drawing/2014/main" id="{57865891-1D84-B046-9DAC-50B827E9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273" y="766013"/>
            <a:ext cx="2712720" cy="248163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705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5AACE57-7D02-6F41-B01D-3EC3F53FF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210550" cy="6858000"/>
          </a:xfrm>
          <a:custGeom>
            <a:avLst/>
            <a:gdLst>
              <a:gd name="connsiteX0" fmla="*/ 0 w 3886200"/>
              <a:gd name="connsiteY0" fmla="*/ 0 h 6229350"/>
              <a:gd name="connsiteX1" fmla="*/ 3886200 w 3886200"/>
              <a:gd name="connsiteY1" fmla="*/ 0 h 6229350"/>
              <a:gd name="connsiteX2" fmla="*/ 3886200 w 3886200"/>
              <a:gd name="connsiteY2" fmla="*/ 6229350 h 6229350"/>
              <a:gd name="connsiteX3" fmla="*/ 0 w 3886200"/>
              <a:gd name="connsiteY3" fmla="*/ 622935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229350">
                <a:moveTo>
                  <a:pt x="0" y="0"/>
                </a:moveTo>
                <a:lnTo>
                  <a:pt x="3886200" y="0"/>
                </a:lnTo>
                <a:lnTo>
                  <a:pt x="3886200" y="6229350"/>
                </a:lnTo>
                <a:lnTo>
                  <a:pt x="0" y="6229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ACD4976-35D9-2747-AF05-E47824B55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B6F4E-0758-374E-A36B-3C8AF656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C4BA6E4-A64E-8C45-8AD7-0D94BC88E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8061" y="3917892"/>
            <a:ext cx="3146425" cy="187854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Otsikko 11">
            <a:extLst>
              <a:ext uri="{FF2B5EF4-FFF2-40B4-BE49-F238E27FC236}">
                <a16:creationId xmlns:a16="http://schemas.microsoft.com/office/drawing/2014/main" id="{09E406E1-A26D-0A43-8CC7-59BD5D81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273" y="766013"/>
            <a:ext cx="2712720" cy="248163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89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CBF3-C696-5F42-87E8-5B63C0FC67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477872"/>
            <a:ext cx="2411413" cy="125710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EF52A-5C21-FC42-9BD0-0BB7F74D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B8056-9DFE-184B-8323-D2683710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D945FA08-B290-E041-A01E-D93B86D5F9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37624" y="1749313"/>
            <a:ext cx="2414588" cy="2414635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AFABC42E-3137-6745-B1AD-C1D3AF173D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37287" y="1749313"/>
            <a:ext cx="2414588" cy="2414635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1EB7ACE8-F82A-4547-9452-9DE4EEC8C7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36950" y="1749313"/>
            <a:ext cx="2414588" cy="2414635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74A81B90-241C-DE43-8A9F-A26CEB2260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6613" y="1749313"/>
            <a:ext cx="2414588" cy="2414635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3A78F46-4C40-3742-A686-B73B94F11895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3542647" y="4477872"/>
            <a:ext cx="2411413" cy="125710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21A8D5E-E66A-314F-9F17-EC5A534B67F4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245506" y="4477872"/>
            <a:ext cx="2411413" cy="125710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73E4443-4C83-FF48-A70A-886D8C7E7C0C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8921470" y="4477872"/>
            <a:ext cx="2411413" cy="125710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6CD631F9-E21D-564B-9F50-7668AA71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10A782E0-8469-1D4F-99C6-11611C7DC5AA}"/>
              </a:ext>
            </a:extLst>
          </p:cNvPr>
          <p:cNvSpPr/>
          <p:nvPr userDrawn="1"/>
        </p:nvSpPr>
        <p:spPr>
          <a:xfrm rot="16200000">
            <a:off x="-422788" y="787913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rgbClr val="0078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22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79C976E-3122-034D-BFBD-82C6E42361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8459" y="789214"/>
            <a:ext cx="5279572" cy="4953860"/>
          </a:xfrm>
          <a:solidFill>
            <a:schemeClr val="bg1">
              <a:lumMod val="85000"/>
            </a:schemeClr>
          </a:solidFill>
        </p:spPr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EDAE95E-6B81-5545-BE24-C4B01D18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524"/>
            <a:ext cx="4217894" cy="14074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577B8D6-9D24-374B-94F8-403AC49FF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932113"/>
            <a:ext cx="4217988" cy="281096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14DCA81-5450-FE4A-9680-C11EF44D30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9165EC-D11C-0442-A49A-4B16661C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B1DCF0B-026A-8C41-8F80-8688F70296D8}"/>
              </a:ext>
            </a:extLst>
          </p:cNvPr>
          <p:cNvSpPr/>
          <p:nvPr userDrawn="1"/>
        </p:nvSpPr>
        <p:spPr>
          <a:xfrm rot="16200000">
            <a:off x="-422788" y="1278314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rgbClr val="0078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7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D76137-E171-A742-B497-2AF072D83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32212"/>
            <a:ext cx="12192000" cy="4625788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Freeform: Shape 9">
            <a:extLst>
              <a:ext uri="{FF2B5EF4-FFF2-40B4-BE49-F238E27FC236}">
                <a16:creationId xmlns:a16="http://schemas.microsoft.com/office/drawing/2014/main" id="{A8AC9F98-D672-7B45-BAD4-47C83F59F14E}"/>
              </a:ext>
            </a:extLst>
          </p:cNvPr>
          <p:cNvSpPr/>
          <p:nvPr userDrawn="1"/>
        </p:nvSpPr>
        <p:spPr>
          <a:xfrm rot="16200000">
            <a:off x="-422788" y="922383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rgbClr val="0078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K perusdi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EDAE95E-6B81-5545-BE24-C4B01D18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524"/>
            <a:ext cx="4217894" cy="14074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577B8D6-9D24-374B-94F8-403AC49FF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932113"/>
            <a:ext cx="4217988" cy="281096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14DCA81-5450-FE4A-9680-C11EF44D30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9165EC-D11C-0442-A49A-4B16661C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B1DCF0B-026A-8C41-8F80-8688F70296D8}"/>
              </a:ext>
            </a:extLst>
          </p:cNvPr>
          <p:cNvSpPr/>
          <p:nvPr userDrawn="1"/>
        </p:nvSpPr>
        <p:spPr>
          <a:xfrm rot="16200000">
            <a:off x="-422788" y="1278314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rgbClr val="0078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C9CF2B24-9C65-354A-A48E-951BE05480C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98344" y="755260"/>
            <a:ext cx="5257800" cy="525790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47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MK täysin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806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F307E9-81E4-9846-AD31-9F686D1A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287"/>
            <a:ext cx="970280" cy="365125"/>
          </a:xfrm>
          <a:prstGeom prst="rect">
            <a:avLst/>
          </a:prstGeom>
        </p:spPr>
        <p:txBody>
          <a:bodyPr/>
          <a:lstStyle/>
          <a:p>
            <a:fld id="{6CE424FF-C046-6C4E-91A8-9C4D3D06DA66}" type="datetime1">
              <a:rPr lang="fi-FI" smtClean="0"/>
              <a:t>22.9.2025</a:t>
            </a:fld>
            <a:endParaRPr lang="fi-F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B8F61F4-C8EA-244D-B099-9323824F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8480" y="6248287"/>
            <a:ext cx="473456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ammattikorkeakoulu, koulutusala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CD6DD28-8667-DA43-BCBA-A30DA01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404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4405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2070B32-8320-E840-A9FC-3D735189E692}"/>
              </a:ext>
            </a:extLst>
          </p:cNvPr>
          <p:cNvCxnSpPr/>
          <p:nvPr userDrawn="1"/>
        </p:nvCxnSpPr>
        <p:spPr>
          <a:xfrm>
            <a:off x="6702816" y="2312894"/>
            <a:ext cx="491441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D17D13D-F7D5-C642-B37F-2C7439EFC8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03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D76137-E171-A742-B497-2AF072D83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096001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051" y="3978641"/>
            <a:ext cx="5128685" cy="19074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8D7E77B-4406-C44D-BC00-7D220210BE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82052" y="1"/>
            <a:ext cx="5609947" cy="3804904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4AC780C-7F12-E14F-A502-4E41CF3B3D20}"/>
              </a:ext>
            </a:extLst>
          </p:cNvPr>
          <p:cNvCxnSpPr>
            <a:cxnSpLocks/>
          </p:cNvCxnSpPr>
          <p:nvPr userDrawn="1"/>
        </p:nvCxnSpPr>
        <p:spPr>
          <a:xfrm>
            <a:off x="6663267" y="5883757"/>
            <a:ext cx="4978400" cy="22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62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788B2C5-798F-084E-844E-38D49894DE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35987" y="0"/>
            <a:ext cx="5156013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FA2D1-D144-6944-9BE7-EB1894E7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88A22EB3-F46B-6545-A0DE-DBA562245C5C}" type="datetime1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339C1-9658-8640-9320-3EB78739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1604E-878A-0247-B30E-7FC3993C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6E480E9-9065-B64B-8D7B-8BB51EB8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0225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6B67A1E-672D-1444-99F3-871EEBEC1CCE}"/>
              </a:ext>
            </a:extLst>
          </p:cNvPr>
          <p:cNvCxnSpPr/>
          <p:nvPr userDrawn="1"/>
        </p:nvCxnSpPr>
        <p:spPr>
          <a:xfrm>
            <a:off x="838200" y="2215982"/>
            <a:ext cx="49144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oranssi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0">
              <a:srgbClr val="EE8F37">
                <a:lumMod val="70000"/>
                <a:lumOff val="30000"/>
              </a:srgbClr>
            </a:gs>
            <a:gs pos="75000">
              <a:srgbClr val="EE8F3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11A76AB-2DEC-1842-AE3E-CDD6E1E4A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392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37ED2C-7524-C448-9759-227F657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6334496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2C6246-A2A6-584A-B9C2-CBB4D125F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5242822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435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3CEF4CB-1B5E-B646-B52C-9C3918AB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4F39A7E-3AA3-374B-A452-E9BC24F8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22.9.2025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0C81D9F8-253E-514B-B365-8B37B1E2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59F7CDA3-E893-3A41-BA27-AAB4E003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4BDA4D6-C6E5-2648-8BEF-1BFA26A1A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1663"/>
            <a:ext cx="5925671" cy="41433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68CE2EC-A836-F445-9157-934EF8E538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4198" y="1871662"/>
            <a:ext cx="3939602" cy="414337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569EA5-C6B0-3941-98C3-6A8F2B52E6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80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97455" cy="4117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4106-D1AC-304B-88C5-EFD1D1D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5820F617-5609-E149-8689-2EA56CE3E3B4}" type="datetime1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7BAB-D798-2944-9050-1D38E156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0225-2588-6241-97D3-001FE6A1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899A626-60A6-A544-87AC-E41A520220A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85C6C3A-8041-7D42-A557-541123BBC8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345" y="1822019"/>
            <a:ext cx="5097455" cy="4117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53439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TTAJILLE peru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4106-D1AC-304B-88C5-EFD1D1D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5820F617-5609-E149-8689-2EA56CE3E3B4}" type="datetime1">
              <a:rPr lang="fi-FI" smtClean="0"/>
              <a:t>22.9.2025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7BAB-D798-2944-9050-1D38E156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0225-2588-6241-97D3-001FE6A1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0D269EA-A788-214C-9BB4-B133E1DC09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63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PETTAJILLE perus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61FC-14FA-B84B-9EC8-A519183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57F7-8B0F-3D45-9064-B29D9D81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CBF3-C696-5F42-87E8-5B63C0FC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C5B6D-31B8-144A-B551-46EB1A42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0680C-0CAC-9D41-B7B3-2B458C05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63684-B53F-D54E-8A98-60373C37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6FB9F7AB-5B11-2C4E-8F92-FE5A3CF3D0CC}" type="datetime1">
              <a:rPr lang="fi-FI" smtClean="0"/>
              <a:t>22.9.2025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EF52A-5C21-FC42-9BD0-0BB7F74D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B8056-9DFE-184B-8323-D2683710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72793B5-719A-B946-8FB0-0985E7256F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2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PETTAJILLE perus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D4CD-24F2-3E43-AAD9-4E363734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66EF8-2836-4247-ABEE-4D7B29B1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822EC41F-AD3B-6848-8F16-C2D97E451411}" type="datetime1">
              <a:rPr lang="fi-FI" smtClean="0"/>
              <a:t>22.9.2025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2F37A-362C-FB48-9302-55A2F951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3A8AB-33B7-4C47-AFF9-C15A0F6D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1443402-E98F-A340-97EA-C3F7EAE090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90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PETTAJILLE perus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199F-6D2A-C34F-9C10-AC374AD3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806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CFEF-3B83-C94B-9D96-14429425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EEC1F-9A91-4849-835A-299CF444D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1018"/>
            <a:ext cx="3932237" cy="36179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FAFD5-08D9-8741-AF95-BA7BF145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C12FAC08-47FE-BB46-957B-10FC8E53E707}" type="datetime1">
              <a:rPr lang="fi-FI" smtClean="0"/>
              <a:t>22.9.2025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C2D77-0517-9043-87E7-B7086031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8880-493D-F44E-8AFF-BD9185BC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912FC20-4C0D-8543-B6FD-F2BDBC593C39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32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TTAJILLE logo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2DEB9-B6FE-7642-AA27-9ABB5036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04F1B5E5-60F4-534C-AC8B-B1F09A122E89}" type="datetime1">
              <a:rPr lang="fi-FI" smtClean="0"/>
              <a:t>22.9.2025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1E54B-7462-6D4D-8EA0-E6B29C5C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DF7E-A898-7A44-8A16-662C7D4C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460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TTAJIL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79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TTAJILLE täysin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80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kiitosdia yhteystiedoilla">
    <p:bg>
      <p:bgPr>
        <a:gradFill flip="none" rotWithShape="1">
          <a:gsLst>
            <a:gs pos="59000">
              <a:srgbClr val="55CFED"/>
            </a:gs>
            <a:gs pos="100000">
              <a:srgbClr val="00A5C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F141-EBB6-0042-A428-16062B383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294" y="2308330"/>
            <a:ext cx="3824288" cy="1325563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1742A69-1A69-0A42-9BDC-7D59DDDE6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58941"/>
            <a:ext cx="3824288" cy="36128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8A98557-F9EB-7442-A857-19E3A4DC4F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969240"/>
            <a:ext cx="3824288" cy="3612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u="sng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etunimi.sukunimi@samk.fi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12DF1319-CC83-BB4E-9892-094841BC69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423358"/>
            <a:ext cx="3824288" cy="3612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000 000 0000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AF38FB5E-6432-AC4A-B183-65D4A720BAA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98344" y="755260"/>
            <a:ext cx="5257800" cy="525790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7">
            <a:hlinkClick r:id="rId2"/>
            <a:extLst>
              <a:ext uri="{FF2B5EF4-FFF2-40B4-BE49-F238E27FC236}">
                <a16:creationId xmlns:a16="http://schemas.microsoft.com/office/drawing/2014/main" id="{77E730CD-4678-F248-BA1D-9A34C71683FC}"/>
              </a:ext>
            </a:extLst>
          </p:cNvPr>
          <p:cNvSpPr txBox="1"/>
          <p:nvPr userDrawn="1"/>
        </p:nvSpPr>
        <p:spPr>
          <a:xfrm>
            <a:off x="865094" y="6194545"/>
            <a:ext cx="129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0" spc="0" baseline="0" noProof="0" dirty="0" err="1">
                <a:solidFill>
                  <a:schemeClr val="tx1"/>
                </a:solidFill>
                <a:latin typeface="+mj-lt"/>
              </a:rPr>
              <a:t>samk.fi</a:t>
            </a:r>
            <a:endParaRPr lang="fi-FI" sz="2000" b="1" i="0" spc="0" baseline="0" noProof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30E673-1B61-FACE-05BD-B3F528099F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35" y="263345"/>
            <a:ext cx="2942020" cy="18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5D36A76B-C9A6-5DB0-5959-BDCD90F6F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F738A768-F253-6847-93E5-E2D53C7BDFC3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4000">
                <a:srgbClr val="9AD35E">
                  <a:lumMod val="100000"/>
                  <a:alpha val="83000"/>
                </a:srgbClr>
              </a:gs>
              <a:gs pos="100000">
                <a:srgbClr val="9AD35E">
                  <a:alpha val="86667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2D9B2B-13D9-9445-BDE5-E4196AB2D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28FB951-1A8B-C040-9144-1B54B7E0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3665097"/>
            <a:ext cx="5084763" cy="171017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BAE60669-A1EE-CB49-ADC3-448EA9A9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130495E1-741E-5241-B117-033538252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463" y="2723415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A3B24D-BE9E-5602-E5BF-F31C445C4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14" y="-1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1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CF5BD45A-89A8-C094-463F-A09DDB9A2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93F4E3-158F-BB92-2E11-8B662AF3F1B9}"/>
              </a:ext>
            </a:extLst>
          </p:cNvPr>
          <p:cNvSpPr/>
          <p:nvPr userDrawn="1"/>
        </p:nvSpPr>
        <p:spPr>
          <a:xfrm>
            <a:off x="-94836" y="0"/>
            <a:ext cx="12286836" cy="6858000"/>
          </a:xfrm>
          <a:prstGeom prst="rect">
            <a:avLst/>
          </a:prstGeom>
          <a:gradFill flip="none" rotWithShape="1">
            <a:gsLst>
              <a:gs pos="42000">
                <a:srgbClr val="EE8F37">
                  <a:lumMod val="70000"/>
                  <a:lumOff val="30000"/>
                  <a:alpha val="85000"/>
                </a:srgbClr>
              </a:gs>
              <a:gs pos="87000">
                <a:srgbClr val="EE8F37">
                  <a:lumMod val="100000"/>
                  <a:alpha val="8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2D9B2B-13D9-9445-BDE5-E4196AB2D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28FB951-1A8B-C040-9144-1B54B7E0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3665097"/>
            <a:ext cx="5084763" cy="17101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BAE60669-A1EE-CB49-ADC3-448EA9A9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130495E1-741E-5241-B117-033538252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463" y="2723415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A3B24D-BE9E-5602-E5BF-F31C445C4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5" y="0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278ABD5E-9426-10BC-3CD8-5AD721B7B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93F4E3-158F-BB92-2E11-8B662AF3F1B9}"/>
              </a:ext>
            </a:extLst>
          </p:cNvPr>
          <p:cNvSpPr/>
          <p:nvPr userDrawn="1"/>
        </p:nvSpPr>
        <p:spPr>
          <a:xfrm>
            <a:off x="-94836" y="0"/>
            <a:ext cx="12286836" cy="6858000"/>
          </a:xfrm>
          <a:prstGeom prst="rect">
            <a:avLst/>
          </a:prstGeom>
          <a:gradFill flip="none" rotWithShape="1">
            <a:gsLst>
              <a:gs pos="42000">
                <a:srgbClr val="EE8F37">
                  <a:lumMod val="70000"/>
                  <a:lumOff val="30000"/>
                  <a:alpha val="85000"/>
                </a:srgbClr>
              </a:gs>
              <a:gs pos="87000">
                <a:srgbClr val="EE8F37">
                  <a:lumMod val="100000"/>
                  <a:alpha val="8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2D9B2B-13D9-9445-BDE5-E4196AB2D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28FB951-1A8B-C040-9144-1B54B7E0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3665097"/>
            <a:ext cx="5084763" cy="17101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BAE60669-A1EE-CB49-ADC3-448EA9A9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130495E1-741E-5241-B117-033538252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463" y="2723415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6678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E4C5B8BF-372D-D0A6-D878-116B71C29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6D56B717-03A8-3746-A483-C3D265A16E01}"/>
              </a:ext>
            </a:extLst>
          </p:cNvPr>
          <p:cNvSpPr/>
          <p:nvPr userDrawn="1"/>
        </p:nvSpPr>
        <p:spPr>
          <a:xfrm>
            <a:off x="-45320" y="-3928"/>
            <a:ext cx="12237320" cy="6858000"/>
          </a:xfrm>
          <a:prstGeom prst="rect">
            <a:avLst/>
          </a:prstGeom>
          <a:gradFill flip="none" rotWithShape="1">
            <a:gsLst>
              <a:gs pos="64000">
                <a:srgbClr val="55CFED">
                  <a:lumMod val="100000"/>
                  <a:alpha val="85000"/>
                </a:srgbClr>
              </a:gs>
              <a:gs pos="100000">
                <a:schemeClr val="accent1">
                  <a:lumMod val="100000"/>
                  <a:alpha val="8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2D9B2B-13D9-9445-BDE5-E4196AB2D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06E8F40-66FA-E249-AE58-5FBBF2C6D2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7117" y="3532364"/>
            <a:ext cx="5040313" cy="4384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28FB951-1A8B-C040-9144-1B54B7E0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5305291"/>
            <a:ext cx="5084763" cy="17101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BAE60669-A1EE-CB49-ADC3-448EA9A9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B576ACC8-70B3-FC41-ACA9-BA7DE49711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7463" y="2713344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130495E1-741E-5241-B117-033538252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463" y="4363609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F7EABB-9DFC-9AD2-FF06-1CB40B6BEF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4" y="3928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7C475DB1-9BCA-061F-E1DE-F434716F9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6D56B717-03A8-3746-A483-C3D265A16E01}"/>
              </a:ext>
            </a:extLst>
          </p:cNvPr>
          <p:cNvSpPr/>
          <p:nvPr userDrawn="1"/>
        </p:nvSpPr>
        <p:spPr>
          <a:xfrm>
            <a:off x="-22660" y="0"/>
            <a:ext cx="12237320" cy="6858000"/>
          </a:xfrm>
          <a:prstGeom prst="rect">
            <a:avLst/>
          </a:prstGeom>
          <a:gradFill flip="none" rotWithShape="1">
            <a:gsLst>
              <a:gs pos="64000">
                <a:srgbClr val="55CFED">
                  <a:lumMod val="100000"/>
                  <a:alpha val="85000"/>
                </a:srgbClr>
              </a:gs>
              <a:gs pos="100000">
                <a:schemeClr val="accent1">
                  <a:lumMod val="100000"/>
                  <a:alpha val="8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06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6.sv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34D-E555-924E-8CEE-9BF6F8FF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t>22.9.2025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7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20" r:id="rId3"/>
    <p:sldLayoutId id="2147483677" r:id="rId4"/>
    <p:sldLayoutId id="2147483659" r:id="rId5"/>
    <p:sldLayoutId id="2147483799" r:id="rId6"/>
    <p:sldLayoutId id="2147483802" r:id="rId7"/>
    <p:sldLayoutId id="2147483797" r:id="rId8"/>
    <p:sldLayoutId id="2147483800" r:id="rId9"/>
    <p:sldLayoutId id="214748380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07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6" r:id="rId2"/>
    <p:sldLayoutId id="2147483795" r:id="rId3"/>
    <p:sldLayoutId id="2147483751" r:id="rId4"/>
    <p:sldLayoutId id="2147483748" r:id="rId5"/>
    <p:sldLayoutId id="2147483791" r:id="rId6"/>
    <p:sldLayoutId id="2147483792" r:id="rId7"/>
    <p:sldLayoutId id="2147483793" r:id="rId8"/>
    <p:sldLayoutId id="2147483794" r:id="rId9"/>
    <p:sldLayoutId id="2147483755" r:id="rId10"/>
    <p:sldLayoutId id="2147483756" r:id="rId11"/>
    <p:sldLayoutId id="2147483752" r:id="rId12"/>
    <p:sldLayoutId id="2147483757" r:id="rId13"/>
    <p:sldLayoutId id="2147483758" r:id="rId14"/>
    <p:sldLayoutId id="2147483796" r:id="rId15"/>
    <p:sldLayoutId id="2147483762" r:id="rId1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A7392-20C9-7748-B911-573040F212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303528" y="5909841"/>
            <a:ext cx="1395224" cy="6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9" r:id="rId10"/>
    <p:sldLayoutId id="2147483788" r:id="rId11"/>
    <p:sldLayoutId id="214748379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sv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5F9D591-5CE0-4438-BA7C-2BB5981FA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034989"/>
            <a:ext cx="10349614" cy="15011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KATSE TULEVAISUUTEEN. </a:t>
            </a:r>
          </a:p>
          <a:p>
            <a:r>
              <a:rPr lang="en-US" sz="2200" dirty="0"/>
              <a:t>THINK FUTURE.</a:t>
            </a:r>
          </a:p>
          <a:p>
            <a:endParaRPr lang="en-US" sz="1000" dirty="0"/>
          </a:p>
          <a:p>
            <a:r>
              <a:rPr lang="en-US" sz="1200" dirty="0" err="1">
                <a:latin typeface="Arial"/>
                <a:ea typeface="Open Sans"/>
                <a:cs typeface="Arial"/>
              </a:rPr>
              <a:t>Esittely</a:t>
            </a:r>
            <a:r>
              <a:rPr lang="en-US" sz="1200" dirty="0">
                <a:latin typeface="Arial"/>
                <a:ea typeface="Open Sans"/>
                <a:cs typeface="Arial"/>
              </a:rPr>
              <a:t> | </a:t>
            </a:r>
            <a:r>
              <a:rPr lang="en-US" sz="1200" dirty="0" err="1">
                <a:latin typeface="Arial"/>
                <a:ea typeface="Open Sans"/>
                <a:cs typeface="Arial"/>
              </a:rPr>
              <a:t>Päivitetty</a:t>
            </a:r>
            <a:r>
              <a:rPr lang="en-US" sz="1200" dirty="0">
                <a:latin typeface="Arial"/>
                <a:ea typeface="Open Sans"/>
                <a:cs typeface="Arial"/>
              </a:rPr>
              <a:t> 09/2025</a:t>
            </a:r>
            <a:endParaRPr lang="fi-FI" sz="1200" dirty="0">
              <a:latin typeface="Arial"/>
              <a:ea typeface="Open Sans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E1B6F-295A-DD43-9787-28A21B5EC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Satakunnan</a:t>
            </a:r>
            <a:r>
              <a:rPr lang="en-US" dirty="0"/>
              <a:t> </a:t>
            </a:r>
            <a:r>
              <a:rPr lang="en-US" dirty="0" err="1"/>
              <a:t>ammattikorkeakoulu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35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70AFB-32FA-EE13-D6B6-8AF4FAD03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2">
            <a:extLst>
              <a:ext uri="{FF2B5EF4-FFF2-40B4-BE49-F238E27FC236}">
                <a16:creationId xmlns:a16="http://schemas.microsoft.com/office/drawing/2014/main" id="{E8C79584-DE12-A3A0-18B6-625F0CA6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4465"/>
            <a:ext cx="12192000" cy="1150395"/>
          </a:xfrm>
        </p:spPr>
        <p:txBody>
          <a:bodyPr/>
          <a:lstStyle/>
          <a:p>
            <a:pPr algn="ctr"/>
            <a:r>
              <a:rPr lang="fi-FI" sz="3800" dirty="0"/>
              <a:t>Kestävä kehitys ja vastuullisuus</a:t>
            </a:r>
          </a:p>
        </p:txBody>
      </p:sp>
      <p:pic>
        <p:nvPicPr>
          <p:cNvPr id="3" name="Picture 2" descr="Piirroskuva, jossa lukee koulutamme osaajia, jotka edistävät kestävää kehitystä.">
            <a:extLst>
              <a:ext uri="{FF2B5EF4-FFF2-40B4-BE49-F238E27FC236}">
                <a16:creationId xmlns:a16="http://schemas.microsoft.com/office/drawing/2014/main" id="{CEBCC14C-2760-5070-3E3A-C85FB23C04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172" y="1692444"/>
            <a:ext cx="2125493" cy="2729027"/>
          </a:xfrm>
          <a:prstGeom prst="rect">
            <a:avLst/>
          </a:prstGeom>
        </p:spPr>
      </p:pic>
      <p:pic>
        <p:nvPicPr>
          <p:cNvPr id="5" name="Picture 4" descr="Piirroskuva, jossa lukee korkeakouluyhteisömme on vastuullinen ja edistää kestävää kehitystä.">
            <a:extLst>
              <a:ext uri="{FF2B5EF4-FFF2-40B4-BE49-F238E27FC236}">
                <a16:creationId xmlns:a16="http://schemas.microsoft.com/office/drawing/2014/main" id="{F49249BB-9D1E-1FFB-4BDB-8F5353CFA2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739" y="1414280"/>
            <a:ext cx="2341792" cy="2300491"/>
          </a:xfrm>
          <a:prstGeom prst="rect">
            <a:avLst/>
          </a:prstGeom>
        </p:spPr>
      </p:pic>
      <p:pic>
        <p:nvPicPr>
          <p:cNvPr id="7" name="Picture 6" descr="Piirroskuva, jossa lukee TKI-toimintamme tuottaa ratkaisuja kestävyyshaasteisiin.">
            <a:extLst>
              <a:ext uri="{FF2B5EF4-FFF2-40B4-BE49-F238E27FC236}">
                <a16:creationId xmlns:a16="http://schemas.microsoft.com/office/drawing/2014/main" id="{BBD3D12E-C52D-F909-6E23-BAB65900E9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685" y="1869189"/>
            <a:ext cx="2082222" cy="2552282"/>
          </a:xfrm>
          <a:prstGeom prst="rect">
            <a:avLst/>
          </a:prstGeom>
        </p:spPr>
      </p:pic>
      <p:pic>
        <p:nvPicPr>
          <p:cNvPr id="11" name="Picture 10" descr="Piirroskuva, jossa lukee kohti neutraalia korkeaoulua 2030.">
            <a:extLst>
              <a:ext uri="{FF2B5EF4-FFF2-40B4-BE49-F238E27FC236}">
                <a16:creationId xmlns:a16="http://schemas.microsoft.com/office/drawing/2014/main" id="{16301116-CB62-A1B0-0EA1-B6C58E38F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" y="4174339"/>
            <a:ext cx="12192000" cy="28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37D751C-2621-6060-F394-645D5434D1A5}"/>
              </a:ext>
            </a:extLst>
          </p:cNvPr>
          <p:cNvSpPr txBox="1">
            <a:spLocks/>
          </p:cNvSpPr>
          <p:nvPr/>
        </p:nvSpPr>
        <p:spPr>
          <a:xfrm>
            <a:off x="1496464" y="4500474"/>
            <a:ext cx="4328420" cy="15196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1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Satakunnan alueen yrittäjillä eniten kokemusta opiskelijayhteistyöstä; he näkevät </a:t>
            </a:r>
            <a:r>
              <a:rPr lang="fi-FI" sz="2100" dirty="0" err="1">
                <a:solidFill>
                  <a:schemeClr val="tx1"/>
                </a:solidFill>
                <a:latin typeface="Arial"/>
                <a:ea typeface="Open Sans"/>
                <a:cs typeface="Arial"/>
              </a:rPr>
              <a:t>SAMKin</a:t>
            </a:r>
            <a:r>
              <a:rPr lang="fi-FI" sz="21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 alueen vetovoiman lisääjänä (Suomen Yrittäjät) .</a:t>
            </a:r>
            <a:endParaRPr lang="fi-FI" sz="2100" dirty="0">
              <a:solidFill>
                <a:schemeClr val="tx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F91937A-2D67-D6E3-EB9A-0D8E5640A5D5}"/>
              </a:ext>
            </a:extLst>
          </p:cNvPr>
          <p:cNvSpPr txBox="1">
            <a:spLocks/>
          </p:cNvSpPr>
          <p:nvPr/>
        </p:nvSpPr>
        <p:spPr>
          <a:xfrm>
            <a:off x="7133366" y="3701097"/>
            <a:ext cx="4012580" cy="871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 spc="-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2200" dirty="0">
                <a:solidFill>
                  <a:schemeClr val="tx1"/>
                </a:solidFill>
              </a:rPr>
              <a:t>Tyytyväiset työnantajat</a:t>
            </a:r>
          </a:p>
        </p:txBody>
      </p:sp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AA15318D-3E1C-2863-3F2A-C2E622D79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4770" y="3738882"/>
            <a:ext cx="736950" cy="73695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28889818-6050-7E42-4D2A-782C3C938B6D}"/>
              </a:ext>
            </a:extLst>
          </p:cNvPr>
          <p:cNvSpPr txBox="1">
            <a:spLocks/>
          </p:cNvSpPr>
          <p:nvPr/>
        </p:nvSpPr>
        <p:spPr>
          <a:xfrm>
            <a:off x="6993339" y="991358"/>
            <a:ext cx="4102227" cy="871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 spc="-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2200" dirty="0">
                <a:solidFill>
                  <a:schemeClr val="tx1"/>
                </a:solidFill>
                <a:latin typeface="Arial"/>
                <a:cs typeface="Arial"/>
              </a:rPr>
              <a:t>Erinomainen työllistyminen</a:t>
            </a:r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03CE39AA-EBFF-FE16-CC1D-0441B474E5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9391" y="992880"/>
            <a:ext cx="838726" cy="83872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6C1E85-13AF-5DAA-F7F8-401D370BE289}"/>
              </a:ext>
            </a:extLst>
          </p:cNvPr>
          <p:cNvSpPr txBox="1">
            <a:spLocks/>
          </p:cNvSpPr>
          <p:nvPr/>
        </p:nvSpPr>
        <p:spPr>
          <a:xfrm>
            <a:off x="7133366" y="4509314"/>
            <a:ext cx="3962200" cy="17101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100" dirty="0">
                <a:latin typeface="Arial"/>
                <a:ea typeface="Open Sans"/>
                <a:cs typeface="Arial"/>
              </a:rPr>
              <a:t>Työnantajista yli 95 % tyytyväisiä valmistuneiden osaamiseen (SAMK).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92463B3C-E309-DF0B-DC92-354C569B9A69}"/>
              </a:ext>
            </a:extLst>
          </p:cNvPr>
          <p:cNvSpPr txBox="1">
            <a:spLocks/>
          </p:cNvSpPr>
          <p:nvPr/>
        </p:nvSpPr>
        <p:spPr>
          <a:xfrm>
            <a:off x="1496464" y="3699939"/>
            <a:ext cx="4012580" cy="871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1" kern="1200" spc="-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2200" dirty="0">
                <a:solidFill>
                  <a:schemeClr val="tx1"/>
                </a:solidFill>
              </a:rPr>
              <a:t>Laaja yritysyhteistyö</a:t>
            </a:r>
          </a:p>
        </p:txBody>
      </p:sp>
      <p:pic>
        <p:nvPicPr>
          <p:cNvPr id="12" name="Graphic 11" descr="Cheers">
            <a:extLst>
              <a:ext uri="{FF2B5EF4-FFF2-40B4-BE49-F238E27FC236}">
                <a16:creationId xmlns:a16="http://schemas.microsoft.com/office/drawing/2014/main" id="{CFF64D7F-5C37-1B69-7F45-B73B54CAC5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167" y="3796679"/>
            <a:ext cx="796036" cy="796036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32059A6-05E8-6801-F2F1-78FE5FEFF204}"/>
              </a:ext>
            </a:extLst>
          </p:cNvPr>
          <p:cNvSpPr txBox="1">
            <a:spLocks/>
          </p:cNvSpPr>
          <p:nvPr/>
        </p:nvSpPr>
        <p:spPr>
          <a:xfrm>
            <a:off x="1490166" y="1794090"/>
            <a:ext cx="4328420" cy="15196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100" dirty="0">
                <a:latin typeface="Arial"/>
                <a:ea typeface="Open Sans"/>
                <a:cs typeface="Arial"/>
              </a:rPr>
              <a:t>SAMK on arvioitu opetukseltaan laadukkaimpien ammattikorkea-koulujen joukkoon (OKM AVOP).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996C444F-EEF6-F9F5-AA4E-9B5F4738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464" y="1104359"/>
            <a:ext cx="4012580" cy="871735"/>
          </a:xfrm>
        </p:spPr>
        <p:txBody>
          <a:bodyPr>
            <a:noAutofit/>
          </a:bodyPr>
          <a:lstStyle/>
          <a:p>
            <a:r>
              <a:rPr lang="fi-FI" sz="2200" dirty="0"/>
              <a:t>Laadukasta opetusta</a:t>
            </a:r>
          </a:p>
        </p:txBody>
      </p:sp>
      <p:pic>
        <p:nvPicPr>
          <p:cNvPr id="15" name="Graphic 14" descr="Star">
            <a:extLst>
              <a:ext uri="{FF2B5EF4-FFF2-40B4-BE49-F238E27FC236}">
                <a16:creationId xmlns:a16="http://schemas.microsoft.com/office/drawing/2014/main" id="{6753E235-044B-34A3-FB3D-0917D69B2D7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896" y="1024970"/>
            <a:ext cx="871735" cy="871735"/>
          </a:xfrm>
          <a:prstGeom prst="rect">
            <a:avLst/>
          </a:prstGeom>
        </p:spPr>
      </p:pic>
      <p:sp>
        <p:nvSpPr>
          <p:cNvPr id="16" name="Tekstiruutu 3">
            <a:extLst>
              <a:ext uri="{FF2B5EF4-FFF2-40B4-BE49-F238E27FC236}">
                <a16:creationId xmlns:a16="http://schemas.microsoft.com/office/drawing/2014/main" id="{D667EFFE-3E20-66A5-C7EE-13A45357AE31}"/>
              </a:ext>
            </a:extLst>
          </p:cNvPr>
          <p:cNvSpPr txBox="1"/>
          <p:nvPr/>
        </p:nvSpPr>
        <p:spPr>
          <a:xfrm>
            <a:off x="7016549" y="1807763"/>
            <a:ext cx="4761158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100" dirty="0" err="1">
                <a:cs typeface="Segoe UI"/>
              </a:rPr>
              <a:t>SAMKista</a:t>
            </a:r>
            <a:r>
              <a:rPr lang="fi-FI" sz="2100" dirty="0">
                <a:cs typeface="Segoe UI"/>
              </a:rPr>
              <a:t> valmistuneet ovat parhaiten työllistyneiden joukossa pääkaupunki-seudun ulkopuolisista ammattikorkea-kouluista (Tilastokeskus, </a:t>
            </a:r>
            <a:r>
              <a:rPr lang="fi-FI" sz="2100" dirty="0">
                <a:ea typeface="+mn-lt"/>
                <a:cs typeface="+mn-lt"/>
              </a:rPr>
              <a:t>10 vuoden tilastokeskiarvo</a:t>
            </a:r>
            <a:r>
              <a:rPr lang="fi-FI" sz="2100" dirty="0">
                <a:cs typeface="Segoe UI"/>
              </a:rPr>
              <a:t>).</a:t>
            </a:r>
            <a:endParaRPr lang="fi-FI" sz="2100" dirty="0"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A8CFE-3EB4-8775-CA4F-D3899ED7D4DA}"/>
              </a:ext>
            </a:extLst>
          </p:cNvPr>
          <p:cNvSpPr/>
          <p:nvPr/>
        </p:nvSpPr>
        <p:spPr>
          <a:xfrm>
            <a:off x="9244208" y="5866642"/>
            <a:ext cx="2947792" cy="73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pic>
        <p:nvPicPr>
          <p:cNvPr id="17" name="Picture Placeholder 6" descr="DNV-GL -auditointileima.">
            <a:extLst>
              <a:ext uri="{FF2B5EF4-FFF2-40B4-BE49-F238E27FC236}">
                <a16:creationId xmlns:a16="http://schemas.microsoft.com/office/drawing/2014/main" id="{EA045E7F-5640-783A-4DDB-61CBCC81EB2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95566" y="5955873"/>
            <a:ext cx="802731" cy="595961"/>
          </a:xfrm>
          <a:prstGeom prst="rect">
            <a:avLst/>
          </a:prstGeom>
        </p:spPr>
      </p:pic>
      <p:pic>
        <p:nvPicPr>
          <p:cNvPr id="18" name="Picture 17" descr="KARVI auditoitu -leima.">
            <a:extLst>
              <a:ext uri="{FF2B5EF4-FFF2-40B4-BE49-F238E27FC236}">
                <a16:creationId xmlns:a16="http://schemas.microsoft.com/office/drawing/2014/main" id="{76CD7C8D-E568-7500-DAF7-2D308673151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231" y="5971016"/>
            <a:ext cx="1375369" cy="5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32059A6-05E8-6801-F2F1-78FE5FEFF204}"/>
              </a:ext>
            </a:extLst>
          </p:cNvPr>
          <p:cNvSpPr txBox="1">
            <a:spLocks/>
          </p:cNvSpPr>
          <p:nvPr/>
        </p:nvSpPr>
        <p:spPr>
          <a:xfrm>
            <a:off x="1002035" y="3167068"/>
            <a:ext cx="5145015" cy="29655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100" dirty="0" err="1">
                <a:latin typeface="Arial"/>
                <a:ea typeface="Open Sans"/>
                <a:cs typeface="Arial"/>
              </a:rPr>
              <a:t>SAMKiin</a:t>
            </a:r>
            <a:r>
              <a:rPr lang="fi-FI" sz="2100" dirty="0">
                <a:latin typeface="Arial"/>
                <a:ea typeface="Open Sans"/>
                <a:cs typeface="Arial"/>
              </a:rPr>
              <a:t> tulee vuosittain yli 1200 kansainvälistä tutkinto- ja vaihto-opiskelijaa yli 100 maasta.</a:t>
            </a:r>
          </a:p>
          <a:p>
            <a:r>
              <a:rPr lang="fi-FI" sz="2100" dirty="0">
                <a:latin typeface="Arial"/>
                <a:ea typeface="Open Sans"/>
                <a:cs typeface="Arial"/>
              </a:rPr>
              <a:t>Noin 200 partneriyliopistoa ympäri maailmaa</a:t>
            </a:r>
          </a:p>
          <a:p>
            <a:r>
              <a:rPr lang="fi-FI" sz="2100" dirty="0">
                <a:latin typeface="Arial"/>
                <a:ea typeface="Open Sans"/>
                <a:cs typeface="Arial"/>
              </a:rPr>
              <a:t>Vuonna 2023 SAMK palkittiin vuoden kansainvälisenä työnantajana menestyksekkäästä kansainvälisten osaajien rekrytoinnista ja sitouttamisesta.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996C444F-EEF6-F9F5-AA4E-9B5F473891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9711" y="2295767"/>
            <a:ext cx="4995241" cy="871538"/>
          </a:xfrm>
        </p:spPr>
        <p:txBody>
          <a:bodyPr>
            <a:noAutofit/>
          </a:bodyPr>
          <a:lstStyle/>
          <a:p>
            <a:r>
              <a:rPr lang="fi-FI" sz="2200"/>
              <a:t>Palkittu kansainvälinen yhteisö</a:t>
            </a:r>
            <a:endParaRPr lang="fi-FI" sz="2200" dirty="0"/>
          </a:p>
        </p:txBody>
      </p:sp>
      <p:pic>
        <p:nvPicPr>
          <p:cNvPr id="2" name="Picture 1" descr="International employer of the year 2023 -leima.">
            <a:extLst>
              <a:ext uri="{FF2B5EF4-FFF2-40B4-BE49-F238E27FC236}">
                <a16:creationId xmlns:a16="http://schemas.microsoft.com/office/drawing/2014/main" id="{978BB4FB-22D6-0226-25A5-722A4176B6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4" y="119405"/>
            <a:ext cx="1908953" cy="190895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F043AE-21F2-C85E-97E3-505BF8A7AA7E}"/>
              </a:ext>
            </a:extLst>
          </p:cNvPr>
          <p:cNvSpPr txBox="1">
            <a:spLocks/>
          </p:cNvSpPr>
          <p:nvPr/>
        </p:nvSpPr>
        <p:spPr>
          <a:xfrm>
            <a:off x="6310860" y="3167068"/>
            <a:ext cx="5321508" cy="210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SAMK on </a:t>
            </a:r>
            <a:r>
              <a:rPr lang="en-GB" sz="2100" dirty="0" err="1"/>
              <a:t>mukana</a:t>
            </a:r>
            <a:r>
              <a:rPr lang="en-GB" sz="2100" dirty="0"/>
              <a:t> 12 </a:t>
            </a:r>
            <a:r>
              <a:rPr lang="en-GB" sz="2100" dirty="0" err="1"/>
              <a:t>eurooppalaisen</a:t>
            </a:r>
            <a:r>
              <a:rPr lang="en-GB" sz="2100" dirty="0"/>
              <a:t> </a:t>
            </a:r>
            <a:r>
              <a:rPr lang="en-GB" sz="2100" dirty="0" err="1"/>
              <a:t>korkeakoulun</a:t>
            </a:r>
            <a:r>
              <a:rPr lang="en-GB" sz="2100" dirty="0"/>
              <a:t> </a:t>
            </a:r>
            <a:r>
              <a:rPr lang="en-GB" sz="2100" dirty="0" err="1"/>
              <a:t>muodostamassa</a:t>
            </a:r>
            <a:r>
              <a:rPr lang="en-GB" sz="2100" dirty="0"/>
              <a:t> DIVERSE-</a:t>
            </a:r>
            <a:r>
              <a:rPr lang="en-GB" sz="2100" dirty="0" err="1"/>
              <a:t>allianssissa</a:t>
            </a:r>
            <a:r>
              <a:rPr lang="en-GB" sz="2100" dirty="0"/>
              <a:t>, </a:t>
            </a:r>
            <a:r>
              <a:rPr lang="en-GB" sz="2100" dirty="0" err="1"/>
              <a:t>Euroopan</a:t>
            </a:r>
            <a:r>
              <a:rPr lang="en-GB" sz="2100" dirty="0"/>
              <a:t> </a:t>
            </a:r>
            <a:r>
              <a:rPr lang="en-GB" sz="2100" dirty="0" err="1"/>
              <a:t>yliopistojen</a:t>
            </a:r>
            <a:r>
              <a:rPr lang="en-GB" sz="2100" dirty="0"/>
              <a:t> </a:t>
            </a:r>
            <a:r>
              <a:rPr lang="en-GB" sz="2100" dirty="0" err="1"/>
              <a:t>verkostossa</a:t>
            </a:r>
            <a:r>
              <a:rPr lang="en-GB" sz="2100" dirty="0"/>
              <a:t>. </a:t>
            </a:r>
            <a:r>
              <a:rPr lang="en-GB" sz="2100" dirty="0" err="1"/>
              <a:t>Euroopan</a:t>
            </a:r>
            <a:r>
              <a:rPr lang="en-GB" sz="2100" dirty="0"/>
              <a:t> </a:t>
            </a:r>
            <a:r>
              <a:rPr lang="en-GB" sz="2100" dirty="0" err="1"/>
              <a:t>komissio</a:t>
            </a:r>
            <a:r>
              <a:rPr lang="en-GB" sz="2100" dirty="0"/>
              <a:t> on </a:t>
            </a:r>
            <a:r>
              <a:rPr lang="en-GB" sz="2100" dirty="0" err="1"/>
              <a:t>myöntänyt</a:t>
            </a:r>
            <a:r>
              <a:rPr lang="en-GB" sz="2100" dirty="0"/>
              <a:t> </a:t>
            </a:r>
            <a:r>
              <a:rPr lang="en-GB" sz="2100" dirty="0" err="1"/>
              <a:t>allianssille</a:t>
            </a:r>
            <a:r>
              <a:rPr lang="en-GB" sz="2100" dirty="0"/>
              <a:t> Seal of Excellence -</a:t>
            </a:r>
            <a:r>
              <a:rPr lang="en-GB" sz="2100" dirty="0" err="1"/>
              <a:t>tunnustuksen</a:t>
            </a:r>
            <a:r>
              <a:rPr lang="en-GB" sz="21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7D30A-5676-591C-00A6-D030BA75B1AD}"/>
              </a:ext>
            </a:extLst>
          </p:cNvPr>
          <p:cNvSpPr txBox="1"/>
          <p:nvPr/>
        </p:nvSpPr>
        <p:spPr>
          <a:xfrm>
            <a:off x="6641225" y="5267956"/>
            <a:ext cx="532150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Tämä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asettaa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SAMKin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osaksi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komission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Euroopan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yliopistostrategian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lippulaivayhteistyötä</a:t>
            </a:r>
            <a:endParaRPr lang="en-E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with orange and grey text&#10;&#10;AI-generated content may be incorrect.">
            <a:extLst>
              <a:ext uri="{FF2B5EF4-FFF2-40B4-BE49-F238E27FC236}">
                <a16:creationId xmlns:a16="http://schemas.microsoft.com/office/drawing/2014/main" id="{34702911-1CA9-6FA9-0271-6671B9AAA7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187" y="633684"/>
            <a:ext cx="2321121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diagram&#10;&#10;AI-generated content may be incorrect.">
            <a:extLst>
              <a:ext uri="{FF2B5EF4-FFF2-40B4-BE49-F238E27FC236}">
                <a16:creationId xmlns:a16="http://schemas.microsoft.com/office/drawing/2014/main" id="{B5664BC7-6272-0F57-D5C2-1C8070B4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790"/>
            <a:ext cx="12206068" cy="63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3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54E70-867B-4000-915D-2311CBE1B5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8" y="1932871"/>
            <a:ext cx="5573711" cy="47520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100" dirty="0"/>
              <a:t>Fysioterapeutti (AMK)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Fysioterapia</a:t>
            </a:r>
          </a:p>
          <a:p>
            <a:pPr marL="0" indent="0">
              <a:buNone/>
            </a:pPr>
            <a:r>
              <a:rPr lang="fi-FI" sz="2100" dirty="0" err="1">
                <a:latin typeface="Arial"/>
                <a:ea typeface="Open Sans"/>
                <a:cs typeface="Arial"/>
              </a:rPr>
              <a:t>Geronomi</a:t>
            </a:r>
            <a:r>
              <a:rPr lang="fi-FI" sz="2100" dirty="0">
                <a:latin typeface="Arial"/>
                <a:ea typeface="Open Sans"/>
                <a:cs typeface="Arial"/>
              </a:rPr>
              <a:t> (AMK)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Vanhustyö</a:t>
            </a:r>
          </a:p>
          <a:p>
            <a:pPr marL="0" indent="0">
              <a:buNone/>
            </a:pPr>
            <a:r>
              <a:rPr lang="fi-FI" sz="2100" dirty="0"/>
              <a:t>Insinööri (AMK)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Energia- ja ympäristötekniikka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Konetekniikka (Luonnontieteet suomenkielellä, muut opinnot englanniksi)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Logistiikka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Merenkulku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Prosessi- ja materiaalitekniikka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Rakennus- ja yhdyskuntatekniikka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Sähkö- ja automaatiotekniikka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Tieto- ja viestintätekniikka</a:t>
            </a:r>
          </a:p>
          <a:p>
            <a:pPr lvl="1"/>
            <a:r>
              <a:rPr lang="fi-FI" sz="1400" dirty="0">
                <a:latin typeface="Arial"/>
                <a:ea typeface="Open Sans"/>
                <a:cs typeface="Arial"/>
              </a:rPr>
              <a:t>Tuotantotalous</a:t>
            </a:r>
          </a:p>
          <a:p>
            <a:pPr lvl="1"/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Tuotantotekniikka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ja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tuotantotalous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/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Elintarviketuotanto</a:t>
            </a:r>
            <a:endParaRPr lang="fi-FI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3AF24-9331-4E75-9071-C068A16E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09386"/>
            <a:ext cx="5256212" cy="1150395"/>
          </a:xfrm>
        </p:spPr>
        <p:txBody>
          <a:bodyPr/>
          <a:lstStyle/>
          <a:p>
            <a:r>
              <a:rPr lang="en-US" sz="3800" dirty="0"/>
              <a:t>AMK-</a:t>
            </a:r>
            <a:r>
              <a:rPr lang="en-US" sz="3800" dirty="0" err="1"/>
              <a:t>tutkinnot</a:t>
            </a:r>
            <a:br>
              <a:rPr lang="en-US" sz="3800" dirty="0"/>
            </a:br>
            <a:r>
              <a:rPr lang="en-US" sz="3800" dirty="0" err="1"/>
              <a:t>suomeksi</a:t>
            </a:r>
            <a:endParaRPr lang="fi-FI" sz="3800" dirty="0"/>
          </a:p>
        </p:txBody>
      </p:sp>
      <p:pic>
        <p:nvPicPr>
          <p:cNvPr id="5" name="Picture 4" descr="Hoitotyön opiskelijat harjoittelevat hoitotyön toimenpiteitä nukella.">
            <a:extLst>
              <a:ext uri="{FF2B5EF4-FFF2-40B4-BE49-F238E27FC236}">
                <a16:creationId xmlns:a16="http://schemas.microsoft.com/office/drawing/2014/main" id="{83676D5B-860E-BC0E-DA6B-0869BB7D92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8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54E70-867B-4000-915D-2311CBE1B5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18559"/>
            <a:ext cx="4525587" cy="40849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100" dirty="0">
                <a:latin typeface="Arial"/>
                <a:ea typeface="Open Sans"/>
                <a:cs typeface="Arial"/>
              </a:rPr>
              <a:t>Kuntoutuksen ohjaaja (AMK)</a:t>
            </a:r>
            <a:endParaRPr lang="fi-FI" sz="2100" dirty="0"/>
          </a:p>
          <a:p>
            <a:pPr lvl="1"/>
            <a:r>
              <a:rPr lang="fi-FI" sz="1600" dirty="0"/>
              <a:t>Kuntoutuksen ohjaus</a:t>
            </a:r>
          </a:p>
          <a:p>
            <a:pPr marL="0" indent="0">
              <a:buNone/>
            </a:pPr>
            <a:r>
              <a:rPr lang="fi-FI" sz="2100" dirty="0"/>
              <a:t>Kuvataiteilija (AMK)</a:t>
            </a:r>
          </a:p>
          <a:p>
            <a:pPr lvl="1"/>
            <a:r>
              <a:rPr lang="fi-FI" sz="1600" dirty="0"/>
              <a:t>Kuvataide</a:t>
            </a:r>
          </a:p>
          <a:p>
            <a:pPr marL="0" indent="0">
              <a:buNone/>
            </a:pPr>
            <a:r>
              <a:rPr lang="fi-FI" sz="2100" dirty="0"/>
              <a:t>Merikapteeni (AMK)</a:t>
            </a:r>
          </a:p>
          <a:p>
            <a:pPr lvl="1"/>
            <a:r>
              <a:rPr lang="fi-FI" sz="1600" dirty="0"/>
              <a:t>Merenkulku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3AF24-9331-4E75-9071-C068A16E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89013"/>
            <a:ext cx="5514713" cy="1150395"/>
          </a:xfrm>
        </p:spPr>
        <p:txBody>
          <a:bodyPr/>
          <a:lstStyle/>
          <a:p>
            <a:r>
              <a:rPr lang="en-US" sz="3800" dirty="0"/>
              <a:t>AMK-</a:t>
            </a:r>
            <a:r>
              <a:rPr lang="en-US" sz="3800" dirty="0" err="1"/>
              <a:t>tutkinnot</a:t>
            </a:r>
            <a:br>
              <a:rPr lang="en-US" sz="3800" dirty="0"/>
            </a:br>
            <a:r>
              <a:rPr lang="en-US" sz="3800" dirty="0" err="1"/>
              <a:t>suomeksi</a:t>
            </a:r>
            <a:endParaRPr lang="fi-FI" sz="3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D1F6E8-01EA-9A3E-707B-C5F419696E0A}"/>
              </a:ext>
            </a:extLst>
          </p:cNvPr>
          <p:cNvSpPr/>
          <p:nvPr/>
        </p:nvSpPr>
        <p:spPr>
          <a:xfrm>
            <a:off x="0" y="5702531"/>
            <a:ext cx="6096000" cy="90094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444A6-1F3E-D032-AEED-F1261FF41919}"/>
              </a:ext>
            </a:extLst>
          </p:cNvPr>
          <p:cNvSpPr txBox="1"/>
          <p:nvPr/>
        </p:nvSpPr>
        <p:spPr>
          <a:xfrm>
            <a:off x="773285" y="5841613"/>
            <a:ext cx="4650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i="1" dirty="0">
                <a:latin typeface="Arial"/>
                <a:ea typeface="Open Sans"/>
                <a:cs typeface="Arial"/>
              </a:rPr>
              <a:t>Tutkinto-ohjelmat toteutetaan päiväopiskeluna, monimuoto-opiskeluna tai kokonaan verkossa.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0068A1D-5A9C-ABB6-90F4-1A34D718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9839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54E70-867B-4000-915D-2311CBE1B5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18559"/>
            <a:ext cx="4525587" cy="30343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100" dirty="0"/>
              <a:t>Sairaanhoitaja (AMK)</a:t>
            </a:r>
          </a:p>
          <a:p>
            <a:pPr lvl="1"/>
            <a:r>
              <a:rPr lang="fi-FI" sz="1600" dirty="0"/>
              <a:t>Hoitotyö</a:t>
            </a:r>
            <a:endParaRPr lang="fi-FI" sz="2000" dirty="0"/>
          </a:p>
          <a:p>
            <a:pPr marL="0" indent="0">
              <a:buNone/>
            </a:pPr>
            <a:r>
              <a:rPr lang="fi-FI" sz="2100" dirty="0"/>
              <a:t>Sosionomi</a:t>
            </a:r>
            <a:r>
              <a:rPr lang="fi-FI" sz="2000" dirty="0"/>
              <a:t> (AMK)</a:t>
            </a:r>
            <a:endParaRPr lang="fi-FI" dirty="0"/>
          </a:p>
          <a:p>
            <a:pPr lvl="1"/>
            <a:r>
              <a:rPr lang="fi-FI" sz="1600" dirty="0"/>
              <a:t>Sosiaaliala</a:t>
            </a:r>
          </a:p>
          <a:p>
            <a:pPr marL="0" indent="0">
              <a:buNone/>
            </a:pPr>
            <a:r>
              <a:rPr lang="fi-FI" sz="2100" dirty="0"/>
              <a:t>Tradenomi (AMK)</a:t>
            </a:r>
          </a:p>
          <a:p>
            <a:pPr lvl="1"/>
            <a:r>
              <a:rPr lang="fi-FI" sz="1600" dirty="0"/>
              <a:t>Liiketalous</a:t>
            </a:r>
          </a:p>
          <a:p>
            <a:pPr lvl="1"/>
            <a:r>
              <a:rPr lang="fi-FI" sz="1600" dirty="0"/>
              <a:t>Merilogistiikka / henkilöstöjohtaminen</a:t>
            </a:r>
          </a:p>
          <a:p>
            <a:pPr lvl="1"/>
            <a:r>
              <a:rPr lang="fi-FI" sz="1600" dirty="0"/>
              <a:t>Yrittäjän tutkinto-ohjelma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3AF24-9331-4E75-9071-C068A16E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89013"/>
            <a:ext cx="5445265" cy="1150395"/>
          </a:xfrm>
        </p:spPr>
        <p:txBody>
          <a:bodyPr/>
          <a:lstStyle/>
          <a:p>
            <a:r>
              <a:rPr lang="en-US" sz="3800" dirty="0"/>
              <a:t>AMK-</a:t>
            </a:r>
            <a:r>
              <a:rPr lang="en-US" sz="3800" dirty="0" err="1"/>
              <a:t>tutkinnot</a:t>
            </a:r>
            <a:br>
              <a:rPr lang="en-US" sz="3800" dirty="0"/>
            </a:br>
            <a:r>
              <a:rPr lang="en-US" sz="3800" dirty="0" err="1"/>
              <a:t>suomeksi</a:t>
            </a:r>
            <a:endParaRPr lang="fi-FI" sz="3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DDA3C-91D7-352A-7B65-5247A6CB1087}"/>
              </a:ext>
            </a:extLst>
          </p:cNvPr>
          <p:cNvSpPr/>
          <p:nvPr/>
        </p:nvSpPr>
        <p:spPr>
          <a:xfrm>
            <a:off x="0" y="5802281"/>
            <a:ext cx="6096000" cy="90094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437C2-A851-3937-E28B-828497A347AE}"/>
              </a:ext>
            </a:extLst>
          </p:cNvPr>
          <p:cNvSpPr txBox="1"/>
          <p:nvPr/>
        </p:nvSpPr>
        <p:spPr>
          <a:xfrm>
            <a:off x="773286" y="5912959"/>
            <a:ext cx="4650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i="1" dirty="0">
                <a:latin typeface="Arial"/>
                <a:ea typeface="Open Sans"/>
                <a:cs typeface="Arial"/>
              </a:rPr>
              <a:t>Tutkinto-ohjelmat toteutetaan päiväopiskeluna, monimuoto-opiskeluna tai kokonaan verkossa.</a:t>
            </a:r>
          </a:p>
        </p:txBody>
      </p:sp>
      <p:pic>
        <p:nvPicPr>
          <p:cNvPr id="14" name="Picture Placeholder 13" descr="Two people looking at a tablet&#10;&#10;AI-generated content may be incorrect.">
            <a:extLst>
              <a:ext uri="{FF2B5EF4-FFF2-40B4-BE49-F238E27FC236}">
                <a16:creationId xmlns:a16="http://schemas.microsoft.com/office/drawing/2014/main" id="{12470D91-74CE-1138-DF80-8DA205B66E0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255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0EB25-2DA4-4D8F-AD06-337B03C51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62624"/>
            <a:ext cx="4854955" cy="35256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 err="1">
                <a:latin typeface="Arial"/>
                <a:ea typeface="Open Sans"/>
                <a:cs typeface="Arial"/>
              </a:rPr>
              <a:t>Artificial</a:t>
            </a:r>
            <a:r>
              <a:rPr lang="fi-FI" dirty="0">
                <a:latin typeface="Arial"/>
                <a:ea typeface="Open Sans"/>
                <a:cs typeface="Arial"/>
              </a:rPr>
              <a:t> </a:t>
            </a:r>
            <a:r>
              <a:rPr lang="fi-FI" dirty="0" err="1">
                <a:latin typeface="Arial"/>
                <a:ea typeface="Open Sans"/>
                <a:cs typeface="Arial"/>
              </a:rPr>
              <a:t>Intelligence</a:t>
            </a:r>
            <a:r>
              <a:rPr lang="fi-FI" dirty="0">
                <a:latin typeface="Arial"/>
                <a:ea typeface="Open Sans"/>
                <a:cs typeface="Arial"/>
              </a:rPr>
              <a:t> (AI)</a:t>
            </a:r>
          </a:p>
          <a:p>
            <a:r>
              <a:rPr lang="fi-FI" dirty="0">
                <a:latin typeface="Arial"/>
                <a:ea typeface="Open Sans"/>
                <a:cs typeface="Arial"/>
              </a:rPr>
              <a:t>International Business </a:t>
            </a:r>
          </a:p>
          <a:p>
            <a:r>
              <a:rPr lang="fi-FI" dirty="0"/>
              <a:t>International </a:t>
            </a:r>
            <a:r>
              <a:rPr lang="fi-FI" dirty="0" err="1"/>
              <a:t>Tourism</a:t>
            </a:r>
            <a:r>
              <a:rPr lang="fi-FI" dirty="0"/>
              <a:t> Management</a:t>
            </a:r>
          </a:p>
          <a:p>
            <a:r>
              <a:rPr lang="fi-FI" dirty="0" err="1"/>
              <a:t>Logistics</a:t>
            </a:r>
            <a:endParaRPr lang="fi-FI" dirty="0"/>
          </a:p>
          <a:p>
            <a:r>
              <a:rPr lang="fi-FI" dirty="0" err="1"/>
              <a:t>Mechatronics</a:t>
            </a:r>
            <a:endParaRPr lang="fi-FI" dirty="0"/>
          </a:p>
          <a:p>
            <a:r>
              <a:rPr lang="fi-FI" dirty="0" err="1"/>
              <a:t>Mechanical</a:t>
            </a:r>
            <a:r>
              <a:rPr lang="fi-FI" dirty="0"/>
              <a:t> Engineering</a:t>
            </a:r>
          </a:p>
          <a:p>
            <a:r>
              <a:rPr lang="fi-FI" dirty="0" err="1"/>
              <a:t>Nursing</a:t>
            </a:r>
            <a:endParaRPr lang="fi-FI" dirty="0"/>
          </a:p>
          <a:p>
            <a:r>
              <a:rPr lang="fi-FI" dirty="0" err="1">
                <a:latin typeface="Arial"/>
                <a:ea typeface="Open Sans"/>
                <a:cs typeface="Arial"/>
              </a:rPr>
              <a:t>Physiotherapy</a:t>
            </a:r>
            <a:r>
              <a:rPr lang="fi-FI" dirty="0">
                <a:latin typeface="Arial"/>
                <a:ea typeface="Open Sans"/>
                <a:cs typeface="Arial"/>
              </a:rPr>
              <a:t> (</a:t>
            </a:r>
            <a:r>
              <a:rPr lang="fi-FI" sz="1700" dirty="0">
                <a:latin typeface="Arial"/>
                <a:ea typeface="Open Sans"/>
                <a:cs typeface="Arial"/>
              </a:rPr>
              <a:t>WCPT </a:t>
            </a:r>
            <a:r>
              <a:rPr lang="fi-FI" sz="1700" dirty="0" err="1">
                <a:latin typeface="Arial"/>
                <a:ea typeface="Open Sans"/>
                <a:cs typeface="Arial"/>
              </a:rPr>
              <a:t>accredited</a:t>
            </a:r>
            <a:r>
              <a:rPr lang="fi-FI" dirty="0">
                <a:latin typeface="Arial"/>
                <a:ea typeface="Open Sans"/>
                <a:cs typeface="Arial"/>
              </a:rPr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E3A91-1F94-4FFE-9550-7719A73D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3"/>
            <a:ext cx="5141912" cy="1150395"/>
          </a:xfrm>
        </p:spPr>
        <p:txBody>
          <a:bodyPr/>
          <a:lstStyle/>
          <a:p>
            <a:r>
              <a:rPr lang="en-GB" sz="3500" dirty="0"/>
              <a:t>Bachelor’s Degree Programmes in English</a:t>
            </a:r>
            <a:endParaRPr lang="fi-FI" sz="3500" dirty="0"/>
          </a:p>
        </p:txBody>
      </p:sp>
      <p:pic>
        <p:nvPicPr>
          <p:cNvPr id="10" name="Picture Placeholder 9" descr="Kolme opiskelijaa osoittaa sormellaan kameraa ja hymyilee.">
            <a:extLst>
              <a:ext uri="{FF2B5EF4-FFF2-40B4-BE49-F238E27FC236}">
                <a16:creationId xmlns:a16="http://schemas.microsoft.com/office/drawing/2014/main" id="{B4213348-9A3E-6EC6-2285-2BF4B19294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4" descr="NIBS-akridointileima.">
            <a:extLst>
              <a:ext uri="{FF2B5EF4-FFF2-40B4-BE49-F238E27FC236}">
                <a16:creationId xmlns:a16="http://schemas.microsoft.com/office/drawing/2014/main" id="{26A22BF8-6521-EA79-397D-D801FAC93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383" y="5521870"/>
            <a:ext cx="945010" cy="1132828"/>
          </a:xfrm>
          <a:prstGeom prst="rect">
            <a:avLst/>
          </a:prstGeom>
        </p:spPr>
      </p:pic>
      <p:pic>
        <p:nvPicPr>
          <p:cNvPr id="12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DC32A52-4B2F-5191-DC96-8C70CA190F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641" y="5511336"/>
            <a:ext cx="2470359" cy="11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BS-akredointileima.">
            <a:extLst>
              <a:ext uri="{FF2B5EF4-FFF2-40B4-BE49-F238E27FC236}">
                <a16:creationId xmlns:a16="http://schemas.microsoft.com/office/drawing/2014/main" id="{1F8C5904-E503-4A2E-9694-A070B19C9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85" y="5249463"/>
            <a:ext cx="717645" cy="860275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C39EC4E4-8EA1-E342-9AC6-DEF83296CA6C}"/>
              </a:ext>
            </a:extLst>
          </p:cNvPr>
          <p:cNvSpPr/>
          <p:nvPr/>
        </p:nvSpPr>
        <p:spPr>
          <a:xfrm>
            <a:off x="1790925" y="5281348"/>
            <a:ext cx="315478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 err="1"/>
              <a:t>Englanninkieliset</a:t>
            </a:r>
            <a:r>
              <a:rPr lang="en-US" sz="1600" dirty="0"/>
              <a:t> </a:t>
            </a:r>
            <a:r>
              <a:rPr lang="en-US" sz="1600" dirty="0" err="1"/>
              <a:t>liiketalouden</a:t>
            </a:r>
            <a:r>
              <a:rPr lang="en-US" sz="1600" dirty="0"/>
              <a:t> </a:t>
            </a:r>
            <a:r>
              <a:rPr lang="en-US" sz="1600" dirty="0" err="1"/>
              <a:t>koulutuksemme</a:t>
            </a:r>
            <a:r>
              <a:rPr lang="en-US" sz="1600" dirty="0"/>
              <a:t> </a:t>
            </a:r>
            <a:r>
              <a:rPr lang="en-US" sz="1600" dirty="0" err="1"/>
              <a:t>ovat</a:t>
            </a:r>
            <a:r>
              <a:rPr lang="en-US" sz="1600" dirty="0"/>
              <a:t> NIBS-</a:t>
            </a:r>
            <a:r>
              <a:rPr lang="en-US" sz="1600" dirty="0" err="1"/>
              <a:t>akkreditoituja</a:t>
            </a:r>
            <a:endParaRPr lang="en-US" sz="1600" dirty="0" err="1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B35E68-8D03-45E6-BB53-BBF739BD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3"/>
            <a:ext cx="5256212" cy="1150395"/>
          </a:xfrm>
        </p:spPr>
        <p:txBody>
          <a:bodyPr/>
          <a:lstStyle/>
          <a:p>
            <a:r>
              <a:rPr lang="fi-FI" sz="3600" dirty="0" err="1"/>
              <a:t>Master’s</a:t>
            </a:r>
            <a:r>
              <a:rPr lang="fi-FI" sz="3600" dirty="0"/>
              <a:t> </a:t>
            </a:r>
            <a:r>
              <a:rPr lang="fi-FI" sz="3600" dirty="0" err="1"/>
              <a:t>Degree</a:t>
            </a:r>
            <a:br>
              <a:rPr lang="fi-FI" sz="3600" dirty="0"/>
            </a:br>
            <a:r>
              <a:rPr lang="fi-FI" sz="3600" dirty="0" err="1"/>
              <a:t>Programme</a:t>
            </a:r>
            <a:br>
              <a:rPr lang="fi-FI" sz="3600" dirty="0"/>
            </a:br>
            <a:r>
              <a:rPr lang="fi-FI" sz="3600" dirty="0"/>
              <a:t>in English</a:t>
            </a:r>
          </a:p>
        </p:txBody>
      </p:sp>
      <p:pic>
        <p:nvPicPr>
          <p:cNvPr id="15" name="Picture Placeholder 14" descr="Two women sitting at a table.">
            <a:extLst>
              <a:ext uri="{FF2B5EF4-FFF2-40B4-BE49-F238E27FC236}">
                <a16:creationId xmlns:a16="http://schemas.microsoft.com/office/drawing/2014/main" id="{340D5B9E-A68A-6ECD-7099-9C301E9A07B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2A4046-B32A-154A-0828-B995D6458B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3081740"/>
            <a:ext cx="5256211" cy="3273705"/>
          </a:xfrm>
        </p:spPr>
        <p:txBody>
          <a:bodyPr>
            <a:normAutofit/>
          </a:bodyPr>
          <a:lstStyle/>
          <a:p>
            <a:r>
              <a:rPr lang="en-ES" sz="2200" dirty="0"/>
              <a:t>Sustainable Business Management</a:t>
            </a:r>
          </a:p>
          <a:p>
            <a:r>
              <a:rPr lang="en-ES" sz="2200" dirty="0"/>
              <a:t>Tourism and Business Management</a:t>
            </a:r>
          </a:p>
        </p:txBody>
      </p:sp>
      <p:pic>
        <p:nvPicPr>
          <p:cNvPr id="14" name="Picture 13" descr="Master School -leima.">
            <a:extLst>
              <a:ext uri="{FF2B5EF4-FFF2-40B4-BE49-F238E27FC236}">
                <a16:creationId xmlns:a16="http://schemas.microsoft.com/office/drawing/2014/main" id="{3F9BF74D-A31D-E74B-463E-838A9D5462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765" y="5922775"/>
            <a:ext cx="2607330" cy="9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41953-AFF3-4F44-C89D-AD5A1D274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66479-5589-29BE-C70A-8B03D9B9A4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7" y="2045279"/>
            <a:ext cx="4965266" cy="28275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100" dirty="0">
                <a:latin typeface="Arial"/>
                <a:ea typeface="Open Sans"/>
                <a:cs typeface="Arial"/>
              </a:rPr>
              <a:t>SAMK Master School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kokoaa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yhteen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suomenkieliset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ylemmät</a:t>
            </a:r>
            <a:r>
              <a:rPr lang="en-US" sz="2100" dirty="0">
                <a:latin typeface="Arial"/>
                <a:ea typeface="Open Sans"/>
                <a:cs typeface="Arial"/>
              </a:rPr>
              <a:t> AMK-</a:t>
            </a:r>
            <a:r>
              <a:rPr lang="en-US" sz="2100" dirty="0" err="1">
                <a:latin typeface="Arial"/>
                <a:ea typeface="Open Sans"/>
                <a:cs typeface="Arial"/>
              </a:rPr>
              <a:t>tutkinnot</a:t>
            </a:r>
            <a:r>
              <a:rPr lang="en-US" sz="2100" dirty="0">
                <a:latin typeface="Arial"/>
                <a:ea typeface="Open Sans"/>
                <a:cs typeface="Arial"/>
              </a:rPr>
              <a:t> ja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tarjoaa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joustavat</a:t>
            </a:r>
            <a:r>
              <a:rPr lang="en-US" sz="2100" dirty="0">
                <a:latin typeface="Arial"/>
                <a:ea typeface="Open Sans"/>
                <a:cs typeface="Arial"/>
              </a:rPr>
              <a:t>,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yksilölliset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opintopolut</a:t>
            </a:r>
            <a:r>
              <a:rPr lang="en-US" sz="2100" dirty="0">
                <a:latin typeface="Arial"/>
                <a:ea typeface="Open Sans"/>
                <a:cs typeface="Arial"/>
              </a:rPr>
              <a:t>,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jotka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vastaavat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sekä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omiin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että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työelämän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tarpeisiin</a:t>
            </a:r>
            <a:r>
              <a:rPr lang="en-US" sz="2100" dirty="0">
                <a:latin typeface="Arial"/>
                <a:ea typeface="Open Sans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2100" dirty="0" err="1">
                <a:latin typeface="Arial"/>
                <a:ea typeface="Open Sans"/>
                <a:cs typeface="Arial"/>
              </a:rPr>
              <a:t>Tutkinnot</a:t>
            </a:r>
            <a:r>
              <a:rPr lang="en-US" sz="2100" dirty="0">
                <a:latin typeface="Arial"/>
                <a:ea typeface="Open Sans"/>
                <a:cs typeface="Arial"/>
              </a:rPr>
              <a:t>:</a:t>
            </a:r>
          </a:p>
          <a:p>
            <a:pPr marL="342900" indent="-342900"/>
            <a:r>
              <a:rPr lang="en-US" sz="2100" dirty="0" err="1">
                <a:latin typeface="Arial"/>
                <a:ea typeface="Open Sans"/>
                <a:cs typeface="Arial"/>
              </a:rPr>
              <a:t>Vastuullinen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toimitusverkosto</a:t>
            </a:r>
            <a:endParaRPr lang="en-US" sz="2100" dirty="0">
              <a:latin typeface="Arial"/>
              <a:ea typeface="Open Sans"/>
              <a:cs typeface="Arial"/>
            </a:endParaRPr>
          </a:p>
          <a:p>
            <a:pPr marL="342900" indent="-342900"/>
            <a:r>
              <a:rPr lang="en-US" sz="2100" dirty="0" err="1">
                <a:latin typeface="Arial"/>
                <a:ea typeface="Open Sans"/>
                <a:cs typeface="Arial"/>
              </a:rPr>
              <a:t>Tulevaisuuden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johtaminen</a:t>
            </a:r>
            <a:endParaRPr lang="en-US" sz="2100" dirty="0">
              <a:latin typeface="Arial"/>
              <a:ea typeface="Open Sans"/>
              <a:cs typeface="Arial"/>
            </a:endParaRPr>
          </a:p>
          <a:p>
            <a:pPr marL="342900" indent="-342900"/>
            <a:r>
              <a:rPr lang="en-US" sz="2100" dirty="0" err="1">
                <a:latin typeface="Arial"/>
                <a:ea typeface="Open Sans"/>
                <a:cs typeface="Arial"/>
              </a:rPr>
              <a:t>Tekniikka</a:t>
            </a:r>
            <a:endParaRPr lang="en-US" sz="2100" dirty="0">
              <a:latin typeface="Arial"/>
              <a:ea typeface="Open Sans"/>
              <a:cs typeface="Arial"/>
            </a:endParaRPr>
          </a:p>
          <a:p>
            <a:pPr marL="342900" indent="-342900"/>
            <a:r>
              <a:rPr lang="en-US" sz="2100" dirty="0" err="1">
                <a:latin typeface="Arial"/>
                <a:ea typeface="Open Sans"/>
                <a:cs typeface="Arial"/>
              </a:rPr>
              <a:t>Hyvinvoinnin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uudistuva</a:t>
            </a:r>
            <a:r>
              <a:rPr lang="en-US" sz="2100" dirty="0"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asiantuntijuus</a:t>
            </a:r>
            <a:r>
              <a:rPr lang="en-US" sz="2100" dirty="0">
                <a:latin typeface="Arial"/>
                <a:ea typeface="Open Sans"/>
                <a:cs typeface="Arial"/>
              </a:rPr>
              <a:t> ja </a:t>
            </a:r>
            <a:r>
              <a:rPr lang="en-US" sz="2100" dirty="0" err="1">
                <a:latin typeface="Arial"/>
                <a:ea typeface="Open Sans"/>
                <a:cs typeface="Arial"/>
              </a:rPr>
              <a:t>johtaminen</a:t>
            </a:r>
            <a:endParaRPr lang="en-US" sz="2100" dirty="0">
              <a:latin typeface="Arial"/>
              <a:ea typeface="Open Sans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9C0CAB-4C5F-8145-ECE6-64656574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3"/>
            <a:ext cx="5256212" cy="1150395"/>
          </a:xfrm>
        </p:spPr>
        <p:txBody>
          <a:bodyPr/>
          <a:lstStyle/>
          <a:p>
            <a:r>
              <a:rPr lang="fi-FI" sz="3600" dirty="0"/>
              <a:t>SAMK Master School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AE570DB-E589-1067-7AF4-B6D22405D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 descr="Master School -leima.">
            <a:extLst>
              <a:ext uri="{FF2B5EF4-FFF2-40B4-BE49-F238E27FC236}">
                <a16:creationId xmlns:a16="http://schemas.microsoft.com/office/drawing/2014/main" id="{89595FA5-1AEF-AA54-4C90-68BF921ED3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212" y="-53788"/>
            <a:ext cx="2607330" cy="9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1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CE1FEE0A-24E1-BF4D-84E2-7471D62AD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893" y="4058638"/>
            <a:ext cx="5084763" cy="23039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i-FI" sz="1800" dirty="0"/>
              <a:t>AMK-tutkinnot </a:t>
            </a:r>
          </a:p>
          <a:p>
            <a:pPr>
              <a:spcBef>
                <a:spcPts val="1200"/>
              </a:spcBef>
            </a:pPr>
            <a:r>
              <a:rPr lang="fi-FI" sz="1800" dirty="0"/>
              <a:t>Ylemmät AMK-tutkinnot</a:t>
            </a:r>
          </a:p>
          <a:p>
            <a:pPr>
              <a:spcBef>
                <a:spcPts val="1200"/>
              </a:spcBef>
            </a:pPr>
            <a:r>
              <a:rPr lang="fi-FI" sz="1800" dirty="0"/>
              <a:t>Avoin AMK </a:t>
            </a:r>
          </a:p>
          <a:p>
            <a:pPr>
              <a:spcBef>
                <a:spcPts val="1200"/>
              </a:spcBef>
            </a:pPr>
            <a:r>
              <a:rPr lang="fi-FI" sz="1800" dirty="0"/>
              <a:t>Koulutuspalvelut, kurssit, seminaarit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B8A655B-F231-DD41-BDFB-44666A2AA323}"/>
              </a:ext>
            </a:extLst>
          </p:cNvPr>
          <p:cNvSpPr/>
          <p:nvPr/>
        </p:nvSpPr>
        <p:spPr>
          <a:xfrm>
            <a:off x="6530893" y="3528571"/>
            <a:ext cx="3130857" cy="35394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i-FI" sz="1700" dirty="0"/>
              <a:t>(joista englanninkielisiä 10 kpl)</a:t>
            </a:r>
          </a:p>
        </p:txBody>
      </p:sp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36AE93F3-6089-1F40-9330-B1E8EDEAE6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0893" y="3179007"/>
            <a:ext cx="5040312" cy="469489"/>
          </a:xfrm>
        </p:spPr>
        <p:txBody>
          <a:bodyPr>
            <a:normAutofit/>
          </a:bodyPr>
          <a:lstStyle/>
          <a:p>
            <a:r>
              <a:rPr lang="fi-FI" dirty="0"/>
              <a:t>38 tutkinto-ohjelmaa </a:t>
            </a:r>
            <a:endParaRPr lang="fi-FI" dirty="0">
              <a:highlight>
                <a:srgbClr val="00FFFF"/>
              </a:highlight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60CB577-EF0E-EE46-8076-A36BDDA08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7074" y="3197641"/>
            <a:ext cx="485534" cy="624901"/>
          </a:xfrm>
          <a:prstGeom prst="rect">
            <a:avLst/>
          </a:prstGeom>
        </p:spPr>
      </p:pic>
      <p:sp>
        <p:nvSpPr>
          <p:cNvPr id="14" name="Freeform 96">
            <a:extLst>
              <a:ext uri="{FF2B5EF4-FFF2-40B4-BE49-F238E27FC236}">
                <a16:creationId xmlns:a16="http://schemas.microsoft.com/office/drawing/2014/main" id="{DDD99B65-ABE5-D843-A9BF-57F1E434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71" y="3321942"/>
            <a:ext cx="597652" cy="575988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C012B41E-D3C6-7F48-B8AC-87E96C3C4D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1488" y="3257613"/>
            <a:ext cx="5040312" cy="819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Arial"/>
                <a:ea typeface="Open Sans"/>
                <a:cs typeface="Arial"/>
              </a:rPr>
              <a:t>Henkilökuntaa  n. 530</a:t>
            </a:r>
            <a:endParaRPr lang="fi-FI" dirty="0">
              <a:latin typeface="Arial"/>
              <a:cs typeface="Arial"/>
            </a:endParaRPr>
          </a:p>
          <a:p>
            <a:r>
              <a:rPr lang="fi-FI" dirty="0">
                <a:latin typeface="Arial"/>
                <a:cs typeface="Arial"/>
              </a:rPr>
              <a:t>Opiskelijoita	     n. 7 600</a:t>
            </a:r>
          </a:p>
        </p:txBody>
      </p:sp>
      <p:sp>
        <p:nvSpPr>
          <p:cNvPr id="2" name="Tekstin paikkamerkki 19">
            <a:extLst>
              <a:ext uri="{FF2B5EF4-FFF2-40B4-BE49-F238E27FC236}">
                <a16:creationId xmlns:a16="http://schemas.microsoft.com/office/drawing/2014/main" id="{69B76CF8-56E1-D14E-FA53-7E6EB6AF358A}"/>
              </a:ext>
            </a:extLst>
          </p:cNvPr>
          <p:cNvSpPr txBox="1">
            <a:spLocks/>
          </p:cNvSpPr>
          <p:nvPr/>
        </p:nvSpPr>
        <p:spPr>
          <a:xfrm>
            <a:off x="1636872" y="4076763"/>
            <a:ext cx="4024236" cy="83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i-FI" sz="1800" dirty="0"/>
              <a:t>Lisäksi Jatkuvan oppimisen palveluissa n. 4 400 / vuosi</a:t>
            </a:r>
          </a:p>
        </p:txBody>
      </p:sp>
    </p:spTree>
    <p:extLst>
      <p:ext uri="{BB962C8B-B14F-4D97-AF65-F5344CB8AC3E}">
        <p14:creationId xmlns:p14="http://schemas.microsoft.com/office/powerpoint/2010/main" val="393319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594C0-D559-4D70-8AE5-5649A83293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1886078"/>
            <a:ext cx="4762358" cy="32737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400"/>
              </a:spcBef>
            </a:pPr>
            <a:r>
              <a:rPr lang="en-GB" sz="2100" dirty="0" err="1"/>
              <a:t>Ihmisen</a:t>
            </a:r>
            <a:r>
              <a:rPr lang="en-GB" sz="2100" dirty="0"/>
              <a:t> </a:t>
            </a:r>
            <a:r>
              <a:rPr lang="en-GB" sz="2100" dirty="0" err="1"/>
              <a:t>toimintakyvyn</a:t>
            </a:r>
            <a:r>
              <a:rPr lang="en-GB" sz="2100" dirty="0"/>
              <a:t> </a:t>
            </a:r>
            <a:r>
              <a:rPr lang="en-GB" sz="2100" dirty="0" err="1"/>
              <a:t>tutkimuskeskus</a:t>
            </a:r>
            <a:endParaRPr lang="fi-FI" sz="2100" dirty="0">
              <a:latin typeface="Arial"/>
              <a:ea typeface="Open Sans"/>
              <a:cs typeface="Arial"/>
            </a:endParaRPr>
          </a:p>
          <a:p>
            <a:pPr>
              <a:spcBef>
                <a:spcPts val="400"/>
              </a:spcBef>
            </a:pPr>
            <a:r>
              <a:rPr lang="fi-FI" sz="2100" dirty="0">
                <a:latin typeface="Arial"/>
                <a:ea typeface="Open Sans"/>
                <a:cs typeface="Arial"/>
              </a:rPr>
              <a:t>Matkailun kehittämiskeskus</a:t>
            </a:r>
          </a:p>
          <a:p>
            <a:pPr>
              <a:spcBef>
                <a:spcPts val="400"/>
              </a:spcBef>
            </a:pPr>
            <a:r>
              <a:rPr lang="fi-FI" sz="2100" dirty="0">
                <a:latin typeface="Arial"/>
                <a:ea typeface="Open Sans"/>
                <a:cs typeface="Arial"/>
              </a:rPr>
              <a:t>Merilogistiikan tutkimuskeskus</a:t>
            </a:r>
          </a:p>
          <a:p>
            <a:pPr>
              <a:spcBef>
                <a:spcPts val="400"/>
              </a:spcBef>
            </a:pPr>
            <a:r>
              <a:rPr lang="fi-FI" sz="2100" dirty="0" err="1">
                <a:latin typeface="Arial"/>
                <a:ea typeface="Open Sans"/>
                <a:cs typeface="Arial"/>
              </a:rPr>
              <a:t>RoboAI</a:t>
            </a:r>
            <a:r>
              <a:rPr lang="fi-FI" sz="2100" dirty="0">
                <a:latin typeface="Arial"/>
                <a:ea typeface="Open Sans"/>
                <a:cs typeface="Arial"/>
              </a:rPr>
              <a:t>-tutkimuskeskus</a:t>
            </a:r>
          </a:p>
          <a:p>
            <a:pPr>
              <a:spcBef>
                <a:spcPts val="400"/>
              </a:spcBef>
            </a:pPr>
            <a:r>
              <a:rPr lang="fi-FI" sz="2100" dirty="0">
                <a:latin typeface="Arial"/>
                <a:ea typeface="Open Sans"/>
                <a:cs typeface="Arial"/>
              </a:rPr>
              <a:t>Tiedolla johtamisen keskus</a:t>
            </a:r>
          </a:p>
          <a:p>
            <a:pPr>
              <a:spcBef>
                <a:spcPts val="400"/>
              </a:spcBef>
            </a:pPr>
            <a:r>
              <a:rPr lang="fi-FI" sz="2100" dirty="0">
                <a:latin typeface="Arial"/>
                <a:ea typeface="Open Sans"/>
                <a:cs typeface="Arial"/>
              </a:rPr>
              <a:t>Tutkimuskeskus WANDER</a:t>
            </a:r>
          </a:p>
          <a:p>
            <a:pPr>
              <a:spcBef>
                <a:spcPts val="400"/>
              </a:spcBef>
            </a:pPr>
            <a:endParaRPr lang="fi-FI" sz="2100" dirty="0">
              <a:latin typeface="Arial"/>
              <a:ea typeface="Open Sans"/>
              <a:cs typeface="Arial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fi-FI" sz="2100" dirty="0">
                <a:latin typeface="Arial"/>
                <a:ea typeface="Open Sans"/>
                <a:cs typeface="Arial"/>
              </a:rPr>
              <a:t>Lisäksi </a:t>
            </a:r>
            <a:r>
              <a:rPr lang="fi-FI" sz="2100" dirty="0" err="1"/>
              <a:t>SAMKissa</a:t>
            </a:r>
            <a:r>
              <a:rPr lang="fi-FI" sz="2100" dirty="0"/>
              <a:t> toimii resurssi-viisauden tutkimuskokonaisuus.</a:t>
            </a:r>
            <a:endParaRPr lang="fi-FI" sz="2100" dirty="0">
              <a:latin typeface="Arial"/>
              <a:ea typeface="Open Sans"/>
              <a:cs typeface="Arial"/>
            </a:endParaRPr>
          </a:p>
          <a:p>
            <a:pPr marL="342900" indent="-342900">
              <a:spcBef>
                <a:spcPts val="200"/>
              </a:spcBef>
            </a:pPr>
            <a:endParaRPr lang="fi-FI" dirty="0"/>
          </a:p>
          <a:p>
            <a:pPr>
              <a:spcBef>
                <a:spcPts val="200"/>
              </a:spcBef>
            </a:pP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8A88A-A310-4B92-BA92-4C2DEF38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dirty="0"/>
              <a:t>Tutkimuskeskukset</a:t>
            </a:r>
          </a:p>
        </p:txBody>
      </p:sp>
      <p:pic>
        <p:nvPicPr>
          <p:cNvPr id="8" name="Picture 7" descr="Henkilö nojaa aurinkopaneeliin.">
            <a:extLst>
              <a:ext uri="{FF2B5EF4-FFF2-40B4-BE49-F238E27FC236}">
                <a16:creationId xmlns:a16="http://schemas.microsoft.com/office/drawing/2014/main" id="{0E238FDB-0E27-2507-1C23-D2BA00382C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0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2AE1C-95D6-9BB6-3591-CDB7B16A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3"/>
            <a:ext cx="5497512" cy="1150395"/>
          </a:xfrm>
        </p:spPr>
        <p:txBody>
          <a:bodyPr/>
          <a:lstStyle/>
          <a:p>
            <a:r>
              <a:rPr lang="fi-FI" sz="3700" dirty="0"/>
              <a:t>Ihmisen toimintakyvyn tutkimuskeskus</a:t>
            </a:r>
            <a:endParaRPr lang="en-ES" sz="3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7906C3-106F-1FCE-FFD6-CE6F5D409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38711" cy="358961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i-FI" sz="2500" dirty="0">
                <a:solidFill>
                  <a:schemeClr val="tx1"/>
                </a:solidFill>
              </a:rPr>
              <a:t>Tukee ihmisen arjessa selviytymistä, työelämään pääsemistä ja siellä pysymistä sekä itsestä ja toisista huolehtimista. </a:t>
            </a:r>
          </a:p>
          <a:p>
            <a:pPr>
              <a:lnSpc>
                <a:spcPct val="120000"/>
              </a:lnSpc>
            </a:pPr>
            <a:r>
              <a:rPr lang="fi-FI" sz="2500" dirty="0">
                <a:solidFill>
                  <a:schemeClr val="tx1"/>
                </a:solidFill>
              </a:rPr>
              <a:t>Vaikuttaa Satakunnan työvoiman riittävyyden ja hyvinvoinnin haasteisiin tutkimuksen, palveluiden kehittämisen ja koulutusten kautta.</a:t>
            </a:r>
          </a:p>
          <a:p>
            <a:endParaRPr lang="en-ES" dirty="0"/>
          </a:p>
        </p:txBody>
      </p:sp>
      <p:pic>
        <p:nvPicPr>
          <p:cNvPr id="7" name="Picture 6" descr="Turvavarusteisiin pukeutunut henkilö katsoo toista henkilöät.">
            <a:extLst>
              <a:ext uri="{FF2B5EF4-FFF2-40B4-BE49-F238E27FC236}">
                <a16:creationId xmlns:a16="http://schemas.microsoft.com/office/drawing/2014/main" id="{472786BC-3221-E6A8-0297-888D5B073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300" y="0"/>
            <a:ext cx="585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4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2AE1C-95D6-9BB6-3591-CDB7B16A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3"/>
            <a:ext cx="5497512" cy="1150395"/>
          </a:xfrm>
        </p:spPr>
        <p:txBody>
          <a:bodyPr/>
          <a:lstStyle/>
          <a:p>
            <a:r>
              <a:rPr lang="fi-FI" sz="3600" dirty="0"/>
              <a:t>Matkailun kehittämiskeskus</a:t>
            </a:r>
            <a:endParaRPr lang="en-ES" sz="3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7906C3-106F-1FCE-FFD6-CE6F5D409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525587" cy="3589618"/>
          </a:xfrm>
        </p:spPr>
        <p:txBody>
          <a:bodyPr>
            <a:normAutofit/>
          </a:bodyPr>
          <a:lstStyle/>
          <a:p>
            <a:r>
              <a:rPr lang="fi-FI" sz="2100" dirty="0">
                <a:solidFill>
                  <a:schemeClr val="tx1"/>
                </a:solidFill>
                <a:latin typeface="+mn-lt"/>
              </a:rPr>
              <a:t>Luotsaa matkailualaa kohti kestävää ja kannattavaa liiketoimintaa.</a:t>
            </a:r>
            <a:endParaRPr lang="fi-FI" sz="2100" b="1" dirty="0">
              <a:solidFill>
                <a:schemeClr val="tx1"/>
              </a:solidFill>
              <a:latin typeface="+mn-lt"/>
            </a:endParaRPr>
          </a:p>
          <a:p>
            <a:r>
              <a:rPr lang="fi-FI" sz="2100" dirty="0">
                <a:solidFill>
                  <a:schemeClr val="tx1"/>
                </a:solidFill>
              </a:rPr>
              <a:t>Tarjoaa matkailuyrityksille ja muille alan toimijoille osaamista, tietoa, työkaluja ja verkostoja liiketoiminnan kehittämiseksi.</a:t>
            </a:r>
            <a:endParaRPr lang="en-FI" sz="21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5A5E6-5E27-EFE2-19C7-BBE720223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00" y="0"/>
            <a:ext cx="596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2AE1C-95D6-9BB6-3591-CDB7B16A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3"/>
            <a:ext cx="5497512" cy="1150395"/>
          </a:xfrm>
        </p:spPr>
        <p:txBody>
          <a:bodyPr/>
          <a:lstStyle/>
          <a:p>
            <a:r>
              <a:rPr lang="fi-FI" sz="3700" dirty="0"/>
              <a:t>Merilogistiikan tutkimuskeskus</a:t>
            </a:r>
            <a:endParaRPr lang="en-ES" sz="3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7906C3-106F-1FCE-FFD6-CE6F5D409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525587" cy="3589618"/>
          </a:xfrm>
        </p:spPr>
        <p:txBody>
          <a:bodyPr>
            <a:normAutofit/>
          </a:bodyPr>
          <a:lstStyle/>
          <a:p>
            <a:r>
              <a:rPr lang="fi-FI" sz="2100" dirty="0"/>
              <a:t>Tukee alueen meriteknologia- ja logistiikkayritysten kasvua ja kilpailukykyä. </a:t>
            </a:r>
          </a:p>
          <a:p>
            <a:r>
              <a:rPr lang="fi-FI" sz="2100" dirty="0"/>
              <a:t>Tarjoaa yritysten käyttöön tutkimusinfrastruktuurin, korkealaatuisen tutkimuksen ja kansainvälisen tuotekehityksen.</a:t>
            </a:r>
          </a:p>
        </p:txBody>
      </p:sp>
      <p:pic>
        <p:nvPicPr>
          <p:cNvPr id="4" name="Picture 3" descr="Opiskelija harjoittelee laivan ohjausta simulaattorissa.">
            <a:extLst>
              <a:ext uri="{FF2B5EF4-FFF2-40B4-BE49-F238E27FC236}">
                <a16:creationId xmlns:a16="http://schemas.microsoft.com/office/drawing/2014/main" id="{73E88021-6932-E4F4-E83D-39C27AD0A3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301" y="0"/>
            <a:ext cx="585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2AE1C-95D6-9BB6-3591-CDB7B16A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3"/>
            <a:ext cx="5497512" cy="1150395"/>
          </a:xfrm>
        </p:spPr>
        <p:txBody>
          <a:bodyPr/>
          <a:lstStyle/>
          <a:p>
            <a:r>
              <a:rPr lang="fi-FI" sz="3600" dirty="0" err="1"/>
              <a:t>RoboAI</a:t>
            </a:r>
            <a:r>
              <a:rPr lang="fi-FI" sz="3600" dirty="0"/>
              <a:t>-tutkimuskeskus</a:t>
            </a:r>
            <a:endParaRPr lang="en-E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7906C3-106F-1FCE-FFD6-CE6F5D409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033391"/>
            <a:ext cx="5049383" cy="3589618"/>
          </a:xfrm>
        </p:spPr>
        <p:txBody>
          <a:bodyPr>
            <a:noAutofit/>
          </a:bodyPr>
          <a:lstStyle/>
          <a:p>
            <a:r>
              <a:rPr lang="fi-FI" sz="2100" dirty="0">
                <a:latin typeface="Arial"/>
                <a:ea typeface="Open Sans"/>
                <a:cs typeface="Arial"/>
              </a:rPr>
              <a:t>Tukee alueen teollisuuden ja yritysten kasvua, lisää kilpailukykyä sekä luo vahvan pohjan teolliselle sekä julkisten palveluiden digitalisaatiolle.</a:t>
            </a:r>
            <a:endParaRPr lang="fi-FI" sz="2100" dirty="0">
              <a:ea typeface="Open Sans"/>
            </a:endParaRPr>
          </a:p>
          <a:p>
            <a:r>
              <a:rPr lang="fi-FI" sz="2100" dirty="0"/>
              <a:t>Tarjoaa yritysten käyttöön tutkimusinfrastruktuurin ja laboratorion, korkealaatuisen tutkimuksen </a:t>
            </a:r>
            <a:r>
              <a:rPr lang="fi-FI" sz="2100" dirty="0">
                <a:latin typeface="+mn-lt"/>
              </a:rPr>
              <a:t>ja kansainvälisen tuotekehityksen.</a:t>
            </a:r>
          </a:p>
          <a:p>
            <a:r>
              <a:rPr lang="fi-FI" sz="2100" dirty="0">
                <a:latin typeface="+mn-lt"/>
              </a:rPr>
              <a:t>Koostuu </a:t>
            </a:r>
            <a:r>
              <a:rPr lang="en-GB" sz="2100" b="0" i="0" u="none" strike="noStrike" dirty="0" err="1">
                <a:solidFill>
                  <a:srgbClr val="212121"/>
                </a:solidFill>
                <a:effectLst/>
                <a:latin typeface="+mn-lt"/>
              </a:rPr>
              <a:t>RoboAI</a:t>
            </a:r>
            <a:r>
              <a:rPr lang="en-GB" sz="2100" b="0" i="0" u="none" strike="noStrike" dirty="0">
                <a:solidFill>
                  <a:srgbClr val="212121"/>
                </a:solidFill>
                <a:effectLst/>
                <a:latin typeface="+mn-lt"/>
              </a:rPr>
              <a:t> Industry, Green </a:t>
            </a:r>
            <a:r>
              <a:rPr lang="en-GB" sz="2100" b="0" i="0" u="none" strike="noStrike" dirty="0" err="1">
                <a:solidFill>
                  <a:srgbClr val="212121"/>
                </a:solidFill>
                <a:effectLst/>
                <a:latin typeface="+mn-lt"/>
              </a:rPr>
              <a:t>ja</a:t>
            </a:r>
            <a:r>
              <a:rPr lang="en-GB" sz="2100" b="0" i="0" u="none" strike="noStrike" dirty="0">
                <a:solidFill>
                  <a:srgbClr val="212121"/>
                </a:solidFill>
                <a:effectLst/>
                <a:latin typeface="+mn-lt"/>
              </a:rPr>
              <a:t> Health -</a:t>
            </a:r>
            <a:r>
              <a:rPr lang="en-GB" sz="2100" b="0" i="0" u="none" strike="noStrike" dirty="0" err="1">
                <a:solidFill>
                  <a:srgbClr val="212121"/>
                </a:solidFill>
                <a:effectLst/>
                <a:latin typeface="+mn-lt"/>
              </a:rPr>
              <a:t>kokonaisuuksista</a:t>
            </a:r>
            <a:endParaRPr lang="en-GB" sz="2100" b="0" i="0" u="none" strike="noStrike" dirty="0">
              <a:solidFill>
                <a:srgbClr val="212121"/>
              </a:solidFill>
              <a:effectLst/>
              <a:latin typeface="+mn-lt"/>
            </a:endParaRPr>
          </a:p>
        </p:txBody>
      </p:sp>
      <p:pic>
        <p:nvPicPr>
          <p:cNvPr id="4" name="Picture 3" descr="Opiskelija siirtää käsirobottia, joka pitelee  palikkaa.">
            <a:extLst>
              <a:ext uri="{FF2B5EF4-FFF2-40B4-BE49-F238E27FC236}">
                <a16:creationId xmlns:a16="http://schemas.microsoft.com/office/drawing/2014/main" id="{29F3195B-7F7C-2A30-240C-0C273B5C0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52"/>
          <a:stretch>
            <a:fillRect/>
          </a:stretch>
        </p:blipFill>
        <p:spPr>
          <a:xfrm>
            <a:off x="6517984" y="0"/>
            <a:ext cx="5674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6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40F66C6-0CA3-F749-B850-FCC4F70F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54" y="801636"/>
            <a:ext cx="4600892" cy="1150395"/>
          </a:xfrm>
        </p:spPr>
        <p:txBody>
          <a:bodyPr/>
          <a:lstStyle/>
          <a:p>
            <a:r>
              <a:rPr lang="fi-FI" sz="3700" dirty="0"/>
              <a:t>Tiedolla </a:t>
            </a:r>
            <a:r>
              <a:rPr lang="fi-FI" sz="3700"/>
              <a:t>johtamisen keskus</a:t>
            </a:r>
            <a:endParaRPr lang="fi-FI" sz="37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C382BC-19C6-0B46-A9DF-F7424A8B02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854" y="2259234"/>
            <a:ext cx="4985086" cy="4193529"/>
          </a:xfrm>
        </p:spPr>
        <p:txBody>
          <a:bodyPr>
            <a:normAutofit/>
          </a:bodyPr>
          <a:lstStyle/>
          <a:p>
            <a:r>
              <a:rPr lang="fi-FI" sz="2100" dirty="0"/>
              <a:t>Auttaa yrityksiä jalostamaan sekä omistamastaan että keräämästään datasta </a:t>
            </a:r>
            <a:r>
              <a:rPr lang="fi-FI" sz="2100" b="1" dirty="0"/>
              <a:t>tietoa</a:t>
            </a:r>
            <a:r>
              <a:rPr lang="fi-FI" sz="2100" dirty="0"/>
              <a:t>, jota hyödynnetään päätöksenteon tukena.</a:t>
            </a:r>
          </a:p>
          <a:p>
            <a:r>
              <a:rPr lang="fi-FI" sz="2100" dirty="0"/>
              <a:t>Luo työkaluja ja malleja, joilla parantaa yritysten tehokkuutta, työhyvinvointia ja tuottavuutta matkalla kohti parempaa kilpailukykyä.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4C1C13C-4AEA-7E01-553B-F2148F967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311" y="0"/>
            <a:ext cx="5899689" cy="6858000"/>
          </a:xfrm>
        </p:spPr>
      </p:pic>
    </p:spTree>
    <p:extLst>
      <p:ext uri="{BB962C8B-B14F-4D97-AF65-F5344CB8AC3E}">
        <p14:creationId xmlns:p14="http://schemas.microsoft.com/office/powerpoint/2010/main" val="1668123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40F66C6-0CA3-F749-B850-FCC4F70F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dirty="0"/>
              <a:t>Tutkimuskeskus WANDER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C382BC-19C6-0B46-A9DF-F7424A8B02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484086"/>
            <a:ext cx="5106398" cy="4193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" sz="2100" dirty="0">
                <a:latin typeface="Arial"/>
                <a:ea typeface="Open Sans"/>
                <a:cs typeface="Arial"/>
              </a:rPr>
              <a:t>Kansainvälisesti erottuvaa tutkimusta vedestä, veden kanssa kosketuksissa olevista materiaaleista, antimikrobisista pinnoitteista, sisätilojen hygieniasta ja hygieniarakentamisen ratkaisuista.</a:t>
            </a:r>
            <a:r>
              <a:rPr lang="fi-FI" sz="2100" dirty="0">
                <a:latin typeface="Arial"/>
                <a:ea typeface="Open Sans"/>
                <a:cs typeface="Arial"/>
              </a:rPr>
              <a:t> </a:t>
            </a:r>
            <a:endParaRPr lang="fi-FI" sz="2100" dirty="0"/>
          </a:p>
          <a:p>
            <a:r>
              <a:rPr lang="fi" sz="2100" dirty="0">
                <a:latin typeface="Arial"/>
                <a:ea typeface="Open Sans"/>
                <a:cs typeface="Arial"/>
              </a:rPr>
              <a:t>Tarjoaa asiantuntijapalveluja liittyen veteen ja veden kanssa kosketuksissa oleviin materiaaleihin.  </a:t>
            </a:r>
            <a:r>
              <a:rPr lang="fi-FI" sz="2100" dirty="0">
                <a:latin typeface="Arial"/>
                <a:ea typeface="Open Sans"/>
                <a:cs typeface="Arial"/>
              </a:rPr>
              <a:t> </a:t>
            </a:r>
            <a:endParaRPr lang="fi-FI" sz="21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5E9D793-71F3-965E-80FB-E1A39728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815" y="0"/>
            <a:ext cx="5946185" cy="6858000"/>
          </a:xfrm>
        </p:spPr>
      </p:pic>
    </p:spTree>
    <p:extLst>
      <p:ext uri="{BB962C8B-B14F-4D97-AF65-F5344CB8AC3E}">
        <p14:creationId xmlns:p14="http://schemas.microsoft.com/office/powerpoint/2010/main" val="112118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D867D6A-4291-2341-B780-B3B825770FB4}"/>
              </a:ext>
            </a:extLst>
          </p:cNvPr>
          <p:cNvSpPr txBox="1">
            <a:spLocks/>
          </p:cNvSpPr>
          <p:nvPr/>
        </p:nvSpPr>
        <p:spPr>
          <a:xfrm>
            <a:off x="752345" y="2203953"/>
            <a:ext cx="4750920" cy="4354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RoboAI-akatemia</a:t>
            </a:r>
            <a:r>
              <a:rPr lang="fi-FI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Sähkö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Akatemia</a:t>
            </a:r>
            <a:r>
              <a:rPr lang="en-US" sz="2100" dirty="0">
                <a:solidFill>
                  <a:schemeClr val="tx1"/>
                </a:solidFill>
              </a:rPr>
              <a:t>,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/>
                <a:ea typeface="Open Sans"/>
                <a:cs typeface="Arial"/>
              </a:rPr>
              <a:t>Talous</a:t>
            </a:r>
            <a:r>
              <a:rPr lang="en-US" sz="21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 ja </a:t>
            </a:r>
            <a:r>
              <a:rPr lang="en-US" sz="2100" dirty="0" err="1">
                <a:solidFill>
                  <a:schemeClr val="tx1"/>
                </a:solidFill>
                <a:latin typeface="Arial"/>
                <a:ea typeface="Open Sans"/>
                <a:cs typeface="Arial"/>
              </a:rPr>
              <a:t>Tekniikka</a:t>
            </a:r>
            <a:r>
              <a:rPr lang="en-US" sz="2100" dirty="0">
                <a:solidFill>
                  <a:schemeClr val="tx1"/>
                </a:solidFill>
                <a:latin typeface="Arial"/>
                <a:ea typeface="Open Sans"/>
                <a:cs typeface="Arial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/>
                <a:ea typeface="Open Sans"/>
                <a:cs typeface="Arial"/>
              </a:rPr>
              <a:t>Akatemia</a:t>
            </a:r>
            <a:endParaRPr lang="en-US" sz="2100" dirty="0">
              <a:solidFill>
                <a:schemeClr val="tx1"/>
              </a:solidFill>
              <a:latin typeface="Arial"/>
              <a:ea typeface="Open Sans"/>
              <a:cs typeface="Arial"/>
            </a:endParaRPr>
          </a:p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Terveyden</a:t>
            </a:r>
            <a:r>
              <a:rPr lang="en-US" sz="2100" dirty="0">
                <a:solidFill>
                  <a:schemeClr val="tx1"/>
                </a:solidFill>
              </a:rPr>
              <a:t> ja </a:t>
            </a:r>
            <a:r>
              <a:rPr lang="en-US" sz="2100" dirty="0" err="1">
                <a:solidFill>
                  <a:schemeClr val="tx1"/>
                </a:solidFill>
              </a:rPr>
              <a:t>hyvinvoinnin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simulaatiokeskus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sekä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merenkulun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simulaattorit</a:t>
            </a:r>
            <a:endParaRPr lang="fi-FI" sz="210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Laboratoriot</a:t>
            </a:r>
            <a:r>
              <a:rPr lang="en-US" sz="2100" dirty="0">
                <a:solidFill>
                  <a:schemeClr val="tx1"/>
                </a:solidFill>
              </a:rPr>
              <a:t> (mm. </a:t>
            </a:r>
            <a:r>
              <a:rPr lang="en-US" sz="2100" dirty="0" err="1">
                <a:solidFill>
                  <a:schemeClr val="tx1"/>
                </a:solidFill>
              </a:rPr>
              <a:t>aurinkoenergia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konetekniikka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sähkö-automaatio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Peliselli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rakennus</a:t>
            </a:r>
            <a:r>
              <a:rPr lang="en-US" sz="2100" dirty="0">
                <a:solidFill>
                  <a:schemeClr val="tx1"/>
                </a:solidFill>
              </a:rPr>
              <a:t>- ja LVI ja </a:t>
            </a:r>
            <a:r>
              <a:rPr lang="en-US" sz="2100" dirty="0" err="1">
                <a:solidFill>
                  <a:schemeClr val="tx1"/>
                </a:solidFill>
              </a:rPr>
              <a:t>ympäristö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700"/>
              </a:spcBef>
            </a:pPr>
            <a:r>
              <a:rPr lang="en-US" sz="2100" dirty="0" err="1">
                <a:solidFill>
                  <a:schemeClr val="tx1"/>
                </a:solidFill>
              </a:rPr>
              <a:t>Palvelukeskus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Soteekki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Apparaatti</a:t>
            </a:r>
            <a:endParaRPr lang="fi-FI" sz="21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AB0924-5E67-409F-A36B-4CA6C1A5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52" y="564292"/>
            <a:ext cx="4913312" cy="1150395"/>
          </a:xfrm>
        </p:spPr>
        <p:txBody>
          <a:bodyPr/>
          <a:lstStyle/>
          <a:p>
            <a:r>
              <a:rPr lang="fi-FI" sz="3800" dirty="0"/>
              <a:t>Toimivat oppimis- ja tutkimusympäristöt</a:t>
            </a:r>
          </a:p>
        </p:txBody>
      </p:sp>
      <p:pic>
        <p:nvPicPr>
          <p:cNvPr id="6" name="Picture 5" descr="Opiskelija laittaa näytettä jääkaappiin kemian laboratori-opetustilassa.">
            <a:extLst>
              <a:ext uri="{FF2B5EF4-FFF2-40B4-BE49-F238E27FC236}">
                <a16:creationId xmlns:a16="http://schemas.microsoft.com/office/drawing/2014/main" id="{5FD4D4D5-9309-3B67-DDBB-FAC1A3B6B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814" y="0"/>
            <a:ext cx="5915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28059-7D8E-481D-85E5-9382F6EF7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2442" y="1879323"/>
            <a:ext cx="4766354" cy="4422950"/>
          </a:xfrm>
        </p:spPr>
        <p:txBody>
          <a:bodyPr>
            <a:noAutofit/>
          </a:bodyPr>
          <a:lstStyle/>
          <a:p>
            <a:pPr lvl="0"/>
            <a:r>
              <a:rPr lang="fi-FI" sz="2100" dirty="0"/>
              <a:t>Opetusministeriön palkitsema ammattikorkeakoulujen koulutuksen laatuyksikkö</a:t>
            </a:r>
          </a:p>
          <a:p>
            <a:pPr lvl="0"/>
            <a:r>
              <a:rPr lang="fi-FI" sz="2100" dirty="0" err="1"/>
              <a:t>Yrityskiihdyttämössä</a:t>
            </a:r>
            <a:r>
              <a:rPr lang="fi-FI" sz="2100" dirty="0"/>
              <a:t> voi suunnata opintoja oman yritystoiminnan hyväksi</a:t>
            </a:r>
          </a:p>
          <a:p>
            <a:pPr lvl="0"/>
            <a:r>
              <a:rPr lang="fi-FI" sz="2100" dirty="0"/>
              <a:t>Sparrausta aloittamiseen, tukea kasvuun</a:t>
            </a:r>
          </a:p>
          <a:p>
            <a:pPr lvl="0"/>
            <a:r>
              <a:rPr lang="fi-FI" sz="2100" dirty="0"/>
              <a:t>Rahoitusta hyvälle liikeidealle</a:t>
            </a:r>
          </a:p>
          <a:p>
            <a:r>
              <a:rPr lang="fi-FI" sz="2100" dirty="0"/>
              <a:t>SAMK </a:t>
            </a:r>
            <a:r>
              <a:rPr lang="fi-FI" sz="2100" dirty="0" err="1"/>
              <a:t>Yrityskiihdyttämön</a:t>
            </a:r>
            <a:r>
              <a:rPr lang="fi-FI" sz="2100" dirty="0"/>
              <a:t>™ palvelut ovat kaikkien satakuntalaisten alkavien yrittäjien ja kasvuyrittäjien hyödynnettävissä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D8C84A-8666-4229-8269-9E070B59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4" y="876587"/>
            <a:ext cx="5256213" cy="1150395"/>
          </a:xfrm>
        </p:spPr>
        <p:txBody>
          <a:bodyPr/>
          <a:lstStyle/>
          <a:p>
            <a:r>
              <a:rPr lang="en-US" sz="4000" dirty="0" err="1"/>
              <a:t>Yrityskiihdyttämö</a:t>
            </a:r>
            <a:r>
              <a:rPr lang="fi-FI" sz="4000" dirty="0"/>
              <a:t>™</a:t>
            </a:r>
          </a:p>
        </p:txBody>
      </p:sp>
      <p:pic>
        <p:nvPicPr>
          <p:cNvPr id="8" name="Picture Placeholder 7" descr="Opettaja ja opiskelija keskustelee pöydän ääressä.">
            <a:extLst>
              <a:ext uri="{FF2B5EF4-FFF2-40B4-BE49-F238E27FC236}">
                <a16:creationId xmlns:a16="http://schemas.microsoft.com/office/drawing/2014/main" id="{1B704EF0-2EA1-7370-3AC9-6E044B5019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80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D8E8-DF90-4034-7D4B-5A6F89D9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6A24C-77CA-388E-AED7-80EAAEBBC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04EF0-B9A1-F007-D924-DED7D91B2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E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9E202-61BB-300C-18A3-1815B31ACE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ES" dirty="0"/>
          </a:p>
        </p:txBody>
      </p:sp>
      <p:pic>
        <p:nvPicPr>
          <p:cNvPr id="7" name="Kuvan paikkamerkki 13">
            <a:extLst>
              <a:ext uri="{FF2B5EF4-FFF2-40B4-BE49-F238E27FC236}">
                <a16:creationId xmlns:a16="http://schemas.microsoft.com/office/drawing/2014/main" id="{CA08CFD8-FA1A-7425-5BA5-2EBFE431B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kstiruutu 1">
            <a:extLst>
              <a:ext uri="{FF2B5EF4-FFF2-40B4-BE49-F238E27FC236}">
                <a16:creationId xmlns:a16="http://schemas.microsoft.com/office/drawing/2014/main" id="{BE02653A-3551-E376-2650-5A09A6B948B1}"/>
              </a:ext>
            </a:extLst>
          </p:cNvPr>
          <p:cNvSpPr txBox="1"/>
          <p:nvPr/>
        </p:nvSpPr>
        <p:spPr>
          <a:xfrm>
            <a:off x="838200" y="5170839"/>
            <a:ext cx="4162063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fi-FI" spc="200" dirty="0"/>
              <a:t>KATSE TULEVAISUUTEEN.</a:t>
            </a:r>
          </a:p>
          <a:p>
            <a:pPr>
              <a:spcBef>
                <a:spcPts val="1000"/>
              </a:spcBef>
            </a:pPr>
            <a:r>
              <a:rPr lang="fi-FI" spc="200" dirty="0"/>
              <a:t>THINK FUTURE.</a:t>
            </a:r>
          </a:p>
        </p:txBody>
      </p:sp>
    </p:spTree>
    <p:extLst>
      <p:ext uri="{BB962C8B-B14F-4D97-AF65-F5344CB8AC3E}">
        <p14:creationId xmlns:p14="http://schemas.microsoft.com/office/powerpoint/2010/main" val="328599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09895-F812-D6C4-899C-7D3DA4931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8919" y="3615142"/>
            <a:ext cx="4421454" cy="2849032"/>
          </a:xfrm>
        </p:spPr>
        <p:txBody>
          <a:bodyPr>
            <a:noAutofit/>
          </a:bodyPr>
          <a:lstStyle/>
          <a:p>
            <a:r>
              <a:rPr lang="en-ES" sz="1800" dirty="0"/>
              <a:t>Ihmisen toimintakyvyn tutkimuskeskus</a:t>
            </a:r>
          </a:p>
          <a:p>
            <a:r>
              <a:rPr lang="en-ES" sz="1800" dirty="0"/>
              <a:t>Matkailun kehittämiskeskus</a:t>
            </a:r>
          </a:p>
          <a:p>
            <a:r>
              <a:rPr lang="en-ES" sz="1800" dirty="0"/>
              <a:t>Merilogistiikan tutkimuskeskus</a:t>
            </a:r>
          </a:p>
          <a:p>
            <a:r>
              <a:rPr lang="en-ES" sz="1800" dirty="0"/>
              <a:t>RoboAI-tutkimuskeskus</a:t>
            </a:r>
          </a:p>
          <a:p>
            <a:r>
              <a:rPr lang="en-ES" sz="1800" dirty="0"/>
              <a:t>Tiedolla johtamisen keskus</a:t>
            </a:r>
          </a:p>
          <a:p>
            <a:r>
              <a:rPr lang="en-ES" sz="1800" dirty="0"/>
              <a:t>Tutkimuskeskus WANDER</a:t>
            </a:r>
          </a:p>
          <a:p>
            <a:r>
              <a:rPr lang="en-ES" sz="1800" dirty="0"/>
              <a:t>Resurssiviisaus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F1EB69-56EE-08C8-9E6F-773DD845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3523804"/>
            <a:ext cx="4012580" cy="367885"/>
          </a:xfrm>
        </p:spPr>
        <p:txBody>
          <a:bodyPr>
            <a:normAutofit fontScale="90000"/>
          </a:bodyPr>
          <a:lstStyle/>
          <a:p>
            <a:r>
              <a:rPr lang="en-ES" dirty="0"/>
              <a:t>Profiilina ihminen ja uudistuva teollisuus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EAE0-89FA-320B-1DAF-261C6D22C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9264" y="2976912"/>
            <a:ext cx="5040312" cy="819150"/>
          </a:xfrm>
        </p:spPr>
        <p:txBody>
          <a:bodyPr/>
          <a:lstStyle/>
          <a:p>
            <a:r>
              <a:rPr lang="en-ES" dirty="0"/>
              <a:t>Monipuolista tutkimusta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342A68F-2CB4-A845-D485-5E11E3F7C749}"/>
              </a:ext>
            </a:extLst>
          </p:cNvPr>
          <p:cNvSpPr txBox="1">
            <a:spLocks/>
          </p:cNvSpPr>
          <p:nvPr/>
        </p:nvSpPr>
        <p:spPr>
          <a:xfrm>
            <a:off x="1438275" y="5119474"/>
            <a:ext cx="4012580" cy="871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kern="1200" spc="-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fi-FI" dirty="0" err="1">
                <a:solidFill>
                  <a:schemeClr val="tx1"/>
                </a:solidFill>
              </a:rPr>
              <a:t>uora</a:t>
            </a:r>
            <a:r>
              <a:rPr lang="fi-FI" dirty="0">
                <a:solidFill>
                  <a:schemeClr val="tx1"/>
                </a:solidFill>
              </a:rPr>
              <a:t> linja yrityksille</a:t>
            </a:r>
          </a:p>
          <a:p>
            <a:r>
              <a:rPr lang="fi-FI" dirty="0">
                <a:solidFill>
                  <a:schemeClr val="tx1"/>
                </a:solidFill>
              </a:rPr>
              <a:t>02 623 4800 </a:t>
            </a:r>
          </a:p>
          <a:p>
            <a:endParaRPr lang="en-ES" dirty="0"/>
          </a:p>
        </p:txBody>
      </p:sp>
      <p:pic>
        <p:nvPicPr>
          <p:cNvPr id="7" name="Graphic 167">
            <a:extLst>
              <a:ext uri="{FF2B5EF4-FFF2-40B4-BE49-F238E27FC236}">
                <a16:creationId xmlns:a16="http://schemas.microsoft.com/office/drawing/2014/main" id="{5C07EF28-3F83-3B23-9781-A2CA4F7E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654" y="5071823"/>
            <a:ext cx="786358" cy="786358"/>
          </a:xfrm>
          <a:prstGeom prst="rect">
            <a:avLst/>
          </a:prstGeom>
        </p:spPr>
      </p:pic>
      <p:sp>
        <p:nvSpPr>
          <p:cNvPr id="8" name="Freeform 67">
            <a:extLst>
              <a:ext uri="{FF2B5EF4-FFF2-40B4-BE49-F238E27FC236}">
                <a16:creationId xmlns:a16="http://schemas.microsoft.com/office/drawing/2014/main" id="{215B83B9-BDC2-99D3-555C-66F73FD52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4" y="3205567"/>
            <a:ext cx="704281" cy="81915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Graphic 264">
            <a:extLst>
              <a:ext uri="{FF2B5EF4-FFF2-40B4-BE49-F238E27FC236}">
                <a16:creationId xmlns:a16="http://schemas.microsoft.com/office/drawing/2014/main" id="{A0DDD975-1C53-88B0-CEB9-0D70A94AC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1042" y="2671713"/>
            <a:ext cx="867876" cy="8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D4306-2380-1AA1-1F24-7AB12F05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9030" y="0"/>
            <a:ext cx="664297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pic>
        <p:nvPicPr>
          <p:cNvPr id="28" name="Kuva 27" descr="Turkoosi Suomen kartta, johon merkitty Pori, Rauma, Kankaanpää ja Huittinen.">
            <a:extLst>
              <a:ext uri="{FF2B5EF4-FFF2-40B4-BE49-F238E27FC236}">
                <a16:creationId xmlns:a16="http://schemas.microsoft.com/office/drawing/2014/main" id="{872EE635-9BB9-F742-B0F1-9CF8F6D7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62" y="184759"/>
            <a:ext cx="4402506" cy="6488482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B27A08D2-C34F-6F4F-AF9D-DA3E3E477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Pori</a:t>
            </a:r>
          </a:p>
          <a:p>
            <a:r>
              <a:rPr lang="fi-FI" sz="2000" dirty="0"/>
              <a:t>Rauma</a:t>
            </a:r>
          </a:p>
          <a:p>
            <a:r>
              <a:rPr lang="fi-FI" sz="2000" dirty="0"/>
              <a:t>Kankaanpää</a:t>
            </a:r>
          </a:p>
          <a:p>
            <a:r>
              <a:rPr lang="fi-FI" sz="2000" dirty="0"/>
              <a:t>Huittinen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3786313C-61DD-214C-A20B-599796C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4 kampusta</a:t>
            </a:r>
            <a:br>
              <a:rPr lang="fi-FI" dirty="0"/>
            </a:br>
            <a:r>
              <a:rPr lang="fi-FI" dirty="0">
                <a:latin typeface="Arial"/>
                <a:cs typeface="Arial"/>
              </a:rPr>
              <a:t>ja 4 kaupunkia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1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76B1D5B-7877-40F7-A108-A8710ADE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800" dirty="0">
                <a:latin typeface="Arial"/>
                <a:cs typeface="Arial"/>
              </a:rPr>
              <a:t>Avainlukuja</a:t>
            </a:r>
            <a:endParaRPr lang="fi-FI" sz="3800" dirty="0"/>
          </a:p>
        </p:txBody>
      </p:sp>
      <p:sp>
        <p:nvSpPr>
          <p:cNvPr id="6" name="Tekstin paikkamerkki 1">
            <a:extLst>
              <a:ext uri="{FF2B5EF4-FFF2-40B4-BE49-F238E27FC236}">
                <a16:creationId xmlns:a16="http://schemas.microsoft.com/office/drawing/2014/main" id="{9C7D8BF8-3B0B-AC2A-3185-E55CFD92594E}"/>
              </a:ext>
            </a:extLst>
          </p:cNvPr>
          <p:cNvSpPr txBox="1">
            <a:spLocks/>
          </p:cNvSpPr>
          <p:nvPr/>
        </p:nvSpPr>
        <p:spPr>
          <a:xfrm>
            <a:off x="839788" y="2139408"/>
            <a:ext cx="4731018" cy="3965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000"/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Liikevaihto		45,9 M €</a:t>
            </a:r>
            <a:endParaRPr lang="fi-FI" sz="1900" dirty="0">
              <a:solidFill>
                <a:schemeClr val="tx1"/>
              </a:solidFill>
            </a:endParaRPr>
          </a:p>
          <a:p>
            <a:pPr defTabSz="882000"/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Julkaisuja 		226</a:t>
            </a:r>
            <a:endParaRPr lang="fi-FI" sz="1900" dirty="0">
              <a:solidFill>
                <a:schemeClr val="tx1"/>
              </a:solidFill>
            </a:endParaRPr>
          </a:p>
          <a:p>
            <a:pPr defTabSz="882000"/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Kansalaisuuksia</a:t>
            </a:r>
            <a:b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kampuksilla		yli 100</a:t>
            </a:r>
            <a:endParaRPr lang="fi-FI" sz="1900" dirty="0">
              <a:solidFill>
                <a:schemeClr val="tx1"/>
              </a:solidFill>
            </a:endParaRPr>
          </a:p>
          <a:p>
            <a:pPr defTabSz="882000"/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Hankkeita käynnissä	103</a:t>
            </a:r>
          </a:p>
          <a:p>
            <a:pPr defTabSz="882000"/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Hankkeiden</a:t>
            </a:r>
            <a:b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kokonaisvolyymi	23,05 M €</a:t>
            </a:r>
          </a:p>
          <a:p>
            <a:pPr defTabSz="882000"/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Yhteistyöyrityksiä</a:t>
            </a:r>
            <a:b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i-FI" sz="1900" dirty="0">
                <a:solidFill>
                  <a:schemeClr val="tx1"/>
                </a:solidFill>
                <a:latin typeface="Arial"/>
                <a:cs typeface="Arial"/>
              </a:rPr>
              <a:t>ja yhteisöjä		n. 700</a:t>
            </a:r>
          </a:p>
        </p:txBody>
      </p:sp>
      <p:pic>
        <p:nvPicPr>
          <p:cNvPr id="2" name="Kuva 7" descr="Ryhmä ihmisiä istuu nurmikolla ja hymyilee.">
            <a:extLst>
              <a:ext uri="{FF2B5EF4-FFF2-40B4-BE49-F238E27FC236}">
                <a16:creationId xmlns:a16="http://schemas.microsoft.com/office/drawing/2014/main" id="{D7146FC5-2B05-3FEA-5B49-A090E3A33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Picture Placeholder 7" descr="A group of women sitting in the grass&#10;&#10;AI-generated content may be incorrect.">
            <a:extLst>
              <a:ext uri="{FF2B5EF4-FFF2-40B4-BE49-F238E27FC236}">
                <a16:creationId xmlns:a16="http://schemas.microsoft.com/office/drawing/2014/main" id="{251202EA-2601-E143-5E37-C8D01E9BF9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7" descr="Joukko ihmisiä istumassa nurmikolla.">
            <a:extLst>
              <a:ext uri="{FF2B5EF4-FFF2-40B4-BE49-F238E27FC236}">
                <a16:creationId xmlns:a16="http://schemas.microsoft.com/office/drawing/2014/main" id="{9F789B89-0275-EF27-870B-32FDE374A4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43433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E92A2-5EAC-4587-882A-81C02855A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378" y="1992980"/>
            <a:ext cx="5574435" cy="4236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fi-FI" sz="2000" dirty="0"/>
              <a:t>N. 50 % valmistuneista työllistyy Satakuntaan (2023)</a:t>
            </a:r>
          </a:p>
          <a:p>
            <a:pPr marL="342900" indent="-342900"/>
            <a:r>
              <a:rPr lang="fi-FI" sz="2000" dirty="0">
                <a:latin typeface="Arial"/>
                <a:ea typeface="Open Sans"/>
                <a:cs typeface="Arial"/>
              </a:rPr>
              <a:t>Ulkomaalaisia opiskelijoita vuosittain yli 1200 </a:t>
            </a:r>
          </a:p>
          <a:p>
            <a:pPr marL="342900" indent="-342900"/>
            <a:r>
              <a:rPr lang="fi-FI" sz="2000" dirty="0"/>
              <a:t>Yrityksiä ja yhteisöjä yhteistyössä lähes 700</a:t>
            </a:r>
          </a:p>
          <a:p>
            <a:pPr marL="342900" indent="-342900"/>
            <a:r>
              <a:rPr lang="en-GB" sz="2000" dirty="0" err="1"/>
              <a:t>Yrityskiihdyttämössä</a:t>
            </a:r>
            <a:r>
              <a:rPr lang="en-GB" sz="2000" dirty="0"/>
              <a:t> </a:t>
            </a:r>
            <a:r>
              <a:rPr lang="en-GB" sz="2000" dirty="0" err="1"/>
              <a:t>solmittiin</a:t>
            </a:r>
            <a:r>
              <a:rPr lang="en-GB" sz="2000" dirty="0"/>
              <a:t> </a:t>
            </a:r>
            <a:r>
              <a:rPr lang="en-GB" sz="2000" dirty="0" err="1"/>
              <a:t>vuonna</a:t>
            </a:r>
            <a:r>
              <a:rPr lang="en-GB" sz="2000"/>
              <a:t> 2024 </a:t>
            </a:r>
            <a:r>
              <a:rPr lang="en-GB" sz="2000" dirty="0"/>
              <a:t>37 </a:t>
            </a:r>
            <a:r>
              <a:rPr lang="en-GB" sz="2000" dirty="0" err="1"/>
              <a:t>uutta</a:t>
            </a:r>
            <a:r>
              <a:rPr lang="en-GB" sz="2000" dirty="0"/>
              <a:t> </a:t>
            </a:r>
            <a:r>
              <a:rPr lang="en-GB" sz="2000" dirty="0" err="1"/>
              <a:t>sopimusta</a:t>
            </a:r>
            <a:r>
              <a:rPr lang="en-GB" sz="2000" dirty="0"/>
              <a:t> (</a:t>
            </a:r>
            <a:r>
              <a:rPr lang="en-GB" sz="2000" dirty="0" err="1"/>
              <a:t>yhteensä</a:t>
            </a:r>
            <a:r>
              <a:rPr lang="en-GB" sz="2000" dirty="0"/>
              <a:t> 843)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perustettiin</a:t>
            </a:r>
            <a:r>
              <a:rPr lang="en-GB" sz="2000" dirty="0"/>
              <a:t> 4 </a:t>
            </a:r>
            <a:r>
              <a:rPr lang="en-GB" sz="2000" dirty="0" err="1"/>
              <a:t>uutta</a:t>
            </a:r>
            <a:r>
              <a:rPr lang="en-GB" sz="2000" dirty="0"/>
              <a:t> </a:t>
            </a:r>
            <a:r>
              <a:rPr lang="en-GB" sz="2000" dirty="0" err="1"/>
              <a:t>yritystä</a:t>
            </a:r>
            <a:r>
              <a:rPr lang="en-GB" sz="2000" dirty="0"/>
              <a:t> (</a:t>
            </a:r>
            <a:r>
              <a:rPr lang="en-GB" sz="2000" dirty="0" err="1"/>
              <a:t>yhteensä</a:t>
            </a:r>
            <a:r>
              <a:rPr lang="en-GB" sz="2000" dirty="0"/>
              <a:t> 402) </a:t>
            </a:r>
          </a:p>
          <a:p>
            <a:pPr marL="342900" indent="-342900"/>
            <a:r>
              <a:rPr lang="fi-FI" sz="2000" dirty="0">
                <a:latin typeface="Arial"/>
                <a:ea typeface="Open Sans"/>
                <a:cs typeface="Arial"/>
              </a:rPr>
              <a:t>SAMK hakee alueelle kansallista ja kansainvälistä rahaa vuosittain yli 5,2 M€</a:t>
            </a:r>
          </a:p>
          <a:p>
            <a:pPr marL="342900" indent="-342900"/>
            <a:endParaRPr lang="fi-FI" sz="2000" dirty="0"/>
          </a:p>
          <a:p>
            <a:endParaRPr lang="fi-FI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F305E-6F72-4170-9868-E3980295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78" y="889079"/>
            <a:ext cx="5351692" cy="1150395"/>
          </a:xfrm>
        </p:spPr>
        <p:txBody>
          <a:bodyPr/>
          <a:lstStyle/>
          <a:p>
            <a:r>
              <a:rPr lang="fi-FI" sz="3800" dirty="0" err="1">
                <a:latin typeface="Arial"/>
                <a:cs typeface="Arial"/>
              </a:rPr>
              <a:t>SAMKin</a:t>
            </a:r>
            <a:r>
              <a:rPr lang="fi-FI" sz="3800" dirty="0">
                <a:latin typeface="Arial"/>
                <a:cs typeface="Arial"/>
              </a:rPr>
              <a:t> vaikuttavuus</a:t>
            </a:r>
          </a:p>
        </p:txBody>
      </p:sp>
      <p:pic>
        <p:nvPicPr>
          <p:cNvPr id="7" name="Picture Placeholder 6" descr="Opiskelijat istuvat luokkatilassa.">
            <a:extLst>
              <a:ext uri="{FF2B5EF4-FFF2-40B4-BE49-F238E27FC236}">
                <a16:creationId xmlns:a16="http://schemas.microsoft.com/office/drawing/2014/main" id="{8D1AC4AC-BDAE-822C-A1B8-315C9EF0A9F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799" y="0"/>
            <a:ext cx="5791201" cy="6858000"/>
          </a:xfrm>
        </p:spPr>
      </p:pic>
    </p:spTree>
    <p:extLst>
      <p:ext uri="{BB962C8B-B14F-4D97-AF65-F5344CB8AC3E}">
        <p14:creationId xmlns:p14="http://schemas.microsoft.com/office/powerpoint/2010/main" val="238064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5">
            <a:extLst>
              <a:ext uri="{FF2B5EF4-FFF2-40B4-BE49-F238E27FC236}">
                <a16:creationId xmlns:a16="http://schemas.microsoft.com/office/drawing/2014/main" id="{3BDFF486-64F0-8F44-BC34-DCF0D5220E3F}"/>
              </a:ext>
            </a:extLst>
          </p:cNvPr>
          <p:cNvSpPr txBox="1">
            <a:spLocks/>
          </p:cNvSpPr>
          <p:nvPr/>
        </p:nvSpPr>
        <p:spPr>
          <a:xfrm>
            <a:off x="809603" y="4233053"/>
            <a:ext cx="5996935" cy="22472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PROFIILI</a:t>
            </a:r>
          </a:p>
          <a:p>
            <a:pPr marL="0" indent="0">
              <a:buNone/>
            </a:pPr>
            <a:r>
              <a:rPr lang="fi-FI" sz="2000" dirty="0"/>
              <a:t>Profiilimme on ihminen ja uudistuva teollisuus. Suomi elää Satakunnan ja länsirannikon teollisuudesta. Ihmisen rooli uudistuvassa teollisuudessa on merkittävä. Osaavien työntekijöiden ja uusien teknologioiden avulla saavutetaan yhteiset tavoitteet.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DB5F6370-AA5B-FD40-A1AF-68C20B1A267C}"/>
              </a:ext>
            </a:extLst>
          </p:cNvPr>
          <p:cNvSpPr txBox="1">
            <a:spLocks/>
          </p:cNvSpPr>
          <p:nvPr/>
        </p:nvSpPr>
        <p:spPr>
          <a:xfrm>
            <a:off x="802007" y="2019487"/>
            <a:ext cx="6004531" cy="22135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TEHTÄVÄ</a:t>
            </a:r>
          </a:p>
          <a:p>
            <a:pPr marL="0" indent="0">
              <a:buNone/>
            </a:pPr>
            <a:r>
              <a:rPr lang="fi-FI" sz="2000" dirty="0"/>
              <a:t>Olemme osaajien kouluttaja, kehittäjä ja kansainvälistäjä sekä yrittäjyyden edistäjä. Satakunnan elinkeino- ja toimialarakenne edellyttää meiltä laajaa ja monialaista koulutusta ja tutkimusta.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88A170F-E6C4-1446-ABC2-C70C393D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27" y="989013"/>
            <a:ext cx="5256211" cy="1150395"/>
          </a:xfrm>
        </p:spPr>
        <p:txBody>
          <a:bodyPr/>
          <a:lstStyle/>
          <a:p>
            <a:r>
              <a:rPr lang="fi-FI" dirty="0"/>
              <a:t>Strategia</a:t>
            </a:r>
            <a:endParaRPr lang="fi-FI" sz="3200" dirty="0"/>
          </a:p>
        </p:txBody>
      </p:sp>
      <p:pic>
        <p:nvPicPr>
          <p:cNvPr id="3" name="Picture 2" descr="Opiskelija seisoo kirjahyllyn edessä ja pitää kirjaa kädessään.">
            <a:extLst>
              <a:ext uri="{FF2B5EF4-FFF2-40B4-BE49-F238E27FC236}">
                <a16:creationId xmlns:a16="http://schemas.microsoft.com/office/drawing/2014/main" id="{A0EBD116-6F4D-3135-E024-C0300B4C51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224" y="0"/>
            <a:ext cx="5093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7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irroskuva SAMKin Meidän SAMK -strategiasta, jossa lukee Teemme unelmista totta: jokainen opiskelija valmistuu ja työllistyy.">
            <a:extLst>
              <a:ext uri="{FF2B5EF4-FFF2-40B4-BE49-F238E27FC236}">
                <a16:creationId xmlns:a16="http://schemas.microsoft.com/office/drawing/2014/main" id="{9188BE97-01CE-D796-89D9-D42FAB9F94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1" y="81366"/>
            <a:ext cx="12304819" cy="66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AD973-2053-281D-8775-3B3412BF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">
            <a:extLst>
              <a:ext uri="{FF2B5EF4-FFF2-40B4-BE49-F238E27FC236}">
                <a16:creationId xmlns:a16="http://schemas.microsoft.com/office/drawing/2014/main" id="{85D02AB9-C590-F612-0A3E-0A49DDF2EC66}"/>
              </a:ext>
            </a:extLst>
          </p:cNvPr>
          <p:cNvSpPr txBox="1">
            <a:spLocks/>
          </p:cNvSpPr>
          <p:nvPr/>
        </p:nvSpPr>
        <p:spPr>
          <a:xfrm>
            <a:off x="802007" y="1915747"/>
            <a:ext cx="5106424" cy="4853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KOKONAISVALTAINEN TUKI </a:t>
            </a:r>
          </a:p>
          <a:p>
            <a:pPr marL="0" indent="0">
              <a:buNone/>
            </a:pPr>
            <a:r>
              <a:rPr lang="fi-FI" sz="2000" dirty="0"/>
              <a:t>Tarjoamme kattavat palvelut opiskelijoiden hyvinvoinnin, sujuvamman arjen ja opintojen etenemisen eteen.</a:t>
            </a:r>
          </a:p>
          <a:p>
            <a:pPr marL="0" indent="0">
              <a:buNone/>
            </a:pPr>
            <a:endParaRPr lang="fi-FI" sz="600" dirty="0"/>
          </a:p>
          <a:p>
            <a:pPr marL="0" indent="0">
              <a:buNone/>
            </a:pPr>
            <a:r>
              <a:rPr lang="fi-FI" sz="2000" b="1" dirty="0"/>
              <a:t>YHTEISÖLLISYYDEN VAHVISTAMINEN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Rakennamme turvallista ja osallistavaa opiskelijayhteisöä, joka tukee hyvinvointia ja kiinnittymistä opintoihin.</a:t>
            </a:r>
          </a:p>
          <a:p>
            <a:pPr marL="0" indent="0">
              <a:buNone/>
            </a:pPr>
            <a:endParaRPr lang="fi-FI" sz="600" dirty="0"/>
          </a:p>
          <a:p>
            <a:pPr marL="0" indent="0">
              <a:buNone/>
            </a:pPr>
            <a:r>
              <a:rPr lang="fi-FI" sz="2000" b="1" dirty="0"/>
              <a:t>OPISKELIJAN ARJEN TUKEMINEN</a:t>
            </a:r>
          </a:p>
          <a:p>
            <a:pPr marL="0" indent="0">
              <a:buNone/>
            </a:pPr>
            <a:r>
              <a:rPr lang="fi-FI" sz="2000" dirty="0"/>
              <a:t>Mahdollistamme joustoa opintopoluilla, toimivan opiskeluympäristön ja tietoa arjen haastaviin tilanteisiin.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ABE0BE7-CC7F-E8AD-D606-47D6537F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07" y="1044012"/>
            <a:ext cx="8535424" cy="871735"/>
          </a:xfrm>
        </p:spPr>
        <p:txBody>
          <a:bodyPr>
            <a:normAutofit/>
          </a:bodyPr>
          <a:lstStyle/>
          <a:p>
            <a:r>
              <a:rPr lang="fi-FI" sz="4400" dirty="0"/>
              <a:t>Opiskelijahyvinvointi keskiössä</a:t>
            </a: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61AD335C-94AC-C117-FC7F-B1AA44926F11}"/>
              </a:ext>
            </a:extLst>
          </p:cNvPr>
          <p:cNvSpPr txBox="1">
            <a:spLocks/>
          </p:cNvSpPr>
          <p:nvPr/>
        </p:nvSpPr>
        <p:spPr>
          <a:xfrm>
            <a:off x="6096000" y="3601310"/>
            <a:ext cx="5481562" cy="1287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PROAKTIIVINEN TOIMINTA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Korkeakoululiikuntapalvelu </a:t>
            </a:r>
            <a:r>
              <a:rPr lang="fi-FI" sz="2000" dirty="0" err="1"/>
              <a:t>CampusMoWe</a:t>
            </a:r>
            <a:r>
              <a:rPr lang="fi-FI" sz="2000" dirty="0"/>
              <a:t> mahdollistaa opiskelijoille monipuolisia, edullisia ja avoimia liikunta- ja hyvinvointipalveluita, jotka tukevat fyysistä ja henkistä jaksamista. Vuosittain järjestämme hyvinvointia ja yhteisöllisyyttä edistäviä tapahtumia, aktiviteetteja ja palveluita kaikilla kampuksilla.</a:t>
            </a:r>
          </a:p>
        </p:txBody>
      </p:sp>
    </p:spTree>
    <p:extLst>
      <p:ext uri="{BB962C8B-B14F-4D97-AF65-F5344CB8AC3E}">
        <p14:creationId xmlns:p14="http://schemas.microsoft.com/office/powerpoint/2010/main" val="1632361581"/>
      </p:ext>
    </p:extLst>
  </p:cSld>
  <p:clrMapOvr>
    <a:masterClrMapping/>
  </p:clrMapOvr>
</p:sld>
</file>

<file path=ppt/theme/theme1.xml><?xml version="1.0" encoding="utf-8"?>
<a:theme xmlns:a="http://schemas.openxmlformats.org/drawingml/2006/main" name="SAMK kannet ja muut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MK perusdiat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MK OPETTAJILLE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45753</TotalTime>
  <Words>1452</Words>
  <Application>Microsoft Macintosh PowerPoint</Application>
  <PresentationFormat>Widescreen</PresentationFormat>
  <Paragraphs>270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Arial</vt:lpstr>
      <vt:lpstr>Calibri</vt:lpstr>
      <vt:lpstr>Open Sans</vt:lpstr>
      <vt:lpstr>Poppins Light</vt:lpstr>
      <vt:lpstr>Roboto Light</vt:lpstr>
      <vt:lpstr>Segoe UI</vt:lpstr>
      <vt:lpstr>Symbol</vt:lpstr>
      <vt:lpstr>SAMK kannet ja muut</vt:lpstr>
      <vt:lpstr>SAMK perusdiat</vt:lpstr>
      <vt:lpstr>SAMK OPETTAJILLE</vt:lpstr>
      <vt:lpstr>Satakunnan ammattikorkeakoulu</vt:lpstr>
      <vt:lpstr>PowerPoint Presentation</vt:lpstr>
      <vt:lpstr>Profiilina ihminen ja uudistuva teollisuus</vt:lpstr>
      <vt:lpstr>4 kampusta ja 4 kaupunkia</vt:lpstr>
      <vt:lpstr>Avainlukuja</vt:lpstr>
      <vt:lpstr>SAMKin vaikuttavuus</vt:lpstr>
      <vt:lpstr>Strategia</vt:lpstr>
      <vt:lpstr>PowerPoint Presentation</vt:lpstr>
      <vt:lpstr>Opiskelijahyvinvointi keskiössä</vt:lpstr>
      <vt:lpstr>Kestävä kehitys ja vastuullisuus</vt:lpstr>
      <vt:lpstr>Laadukasta opetusta</vt:lpstr>
      <vt:lpstr>Palkittu kansainvälinen yhteisö</vt:lpstr>
      <vt:lpstr>PowerPoint Presentation</vt:lpstr>
      <vt:lpstr>AMK-tutkinnot suomeksi</vt:lpstr>
      <vt:lpstr>AMK-tutkinnot suomeksi</vt:lpstr>
      <vt:lpstr>AMK-tutkinnot suomeksi</vt:lpstr>
      <vt:lpstr>Bachelor’s Degree Programmes in English</vt:lpstr>
      <vt:lpstr>Master’s Degree Programme in English</vt:lpstr>
      <vt:lpstr>SAMK Master School</vt:lpstr>
      <vt:lpstr>Tutkimuskeskukset</vt:lpstr>
      <vt:lpstr>Ihmisen toimintakyvyn tutkimuskeskus</vt:lpstr>
      <vt:lpstr>Matkailun kehittämiskeskus</vt:lpstr>
      <vt:lpstr>Merilogistiikan tutkimuskeskus</vt:lpstr>
      <vt:lpstr>RoboAI-tutkimuskeskus</vt:lpstr>
      <vt:lpstr>Tiedolla johtamisen keskus</vt:lpstr>
      <vt:lpstr>Tutkimuskeskus WANDER</vt:lpstr>
      <vt:lpstr>Toimivat oppimis- ja tutkimusympäristöt</vt:lpstr>
      <vt:lpstr>Yrityskiihdyttämö™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Satakunnan ammattikorkeakoulu</dc:title>
  <dc:subject/>
  <dc:creator>Wahlman Jani</dc:creator>
  <cp:keywords/>
  <dc:description/>
  <cp:lastModifiedBy>Lehtonen Jatta</cp:lastModifiedBy>
  <cp:revision>508</cp:revision>
  <cp:lastPrinted>2024-01-18T07:11:55Z</cp:lastPrinted>
  <dcterms:created xsi:type="dcterms:W3CDTF">2020-06-03T11:39:47Z</dcterms:created>
  <dcterms:modified xsi:type="dcterms:W3CDTF">2025-09-25T08:09:03Z</dcterms:modified>
  <cp:category/>
</cp:coreProperties>
</file>