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0" r:id="rId1"/>
  </p:sldMasterIdLst>
  <p:notesMasterIdLst>
    <p:notesMasterId r:id="rId4"/>
  </p:notesMasterIdLst>
  <p:sldIdLst>
    <p:sldId id="359" r:id="rId2"/>
    <p:sldId id="360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uidelines" id="{62161926-95AF-5D4E-B3D7-A11DD2986C1B}">
          <p14:sldIdLst/>
        </p14:section>
        <p14:section name="Cover" id="{C1C3A38C-63BB-9848-8C64-4ACB40CA6AF7}">
          <p14:sldIdLst/>
        </p14:section>
        <p14:section name="Basic slides" id="{E836F9DF-8926-8B48-856B-EB3535470B95}">
          <p14:sldIdLst>
            <p14:sldId id="359"/>
            <p14:sldId id="360"/>
          </p14:sldIdLst>
        </p14:section>
        <p14:section name="Toolkit" id="{EEEC2A3C-8B6F-FF44-873D-A182D8C0F42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F37"/>
    <a:srgbClr val="F3B173"/>
    <a:srgbClr val="A9DA76"/>
    <a:srgbClr val="A6D871"/>
    <a:srgbClr val="B8E08E"/>
    <a:srgbClr val="55CFED"/>
    <a:srgbClr val="00A5CD"/>
    <a:srgbClr val="6EA000"/>
    <a:srgbClr val="BE005A"/>
    <a:srgbClr val="007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72"/>
    <p:restoredTop sz="86482"/>
  </p:normalViewPr>
  <p:slideViewPr>
    <p:cSldViewPr snapToGrid="0" snapToObjects="1">
      <p:cViewPr>
        <p:scale>
          <a:sx n="120" d="100"/>
          <a:sy n="120" d="100"/>
        </p:scale>
        <p:origin x="576" y="-10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17D55-DA22-CA4D-AAB1-697DAFC8C98F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5CC01-E7E3-5542-9F99-26ADC598C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997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05079-7438-49E6-04F2-8019D1961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12A40714-354D-180D-91C4-601A07503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E99D5C66-2E83-561D-3D47-4D65416629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PERUSDIAMALLI. Lisää asettelumalleja saat napsauttamalla ”Asettelu”.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067854B-C8B6-7031-82AD-8116504488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111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8A84B-2F0E-1EA6-6D59-9436AB94A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5B7EECE5-E54F-290A-C5A3-929824DFA1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2A53277-9FCE-8B68-7A42-04018B20B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PERUSDIAMALLI. Lisää asettelumalleja saat napsauttamalla ”Asettelu”.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FB11C25-FFBF-4199-B9FA-5C1D5B13CB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D5CC01-E7E3-5542-9F99-26ADC598C28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046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K perusdia opettajil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CD6DD28-8667-DA43-BCBA-A30DA01CC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3040" y="6248287"/>
            <a:ext cx="704925" cy="365125"/>
          </a:xfrm>
        </p:spPr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B8F61F4-C8EA-244D-B099-9323824F0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8480" y="6248287"/>
            <a:ext cx="4734560" cy="365125"/>
          </a:xfrm>
        </p:spPr>
        <p:txBody>
          <a:bodyPr/>
          <a:lstStyle/>
          <a:p>
            <a:r>
              <a:rPr lang="fi-FI"/>
              <a:t>Satakunnan ammattikorkeakoulu, koulutusala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AF307E9-81E4-9846-AD31-9F686D1A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48287"/>
            <a:ext cx="970280" cy="365125"/>
          </a:xfrm>
        </p:spPr>
        <p:txBody>
          <a:bodyPr/>
          <a:lstStyle/>
          <a:p>
            <a:fld id="{6CE424FF-C046-6C4E-91A8-9C4D3D06DA66}" type="datetime1">
              <a:rPr lang="fi-FI" smtClean="0"/>
              <a:t>30.1.2026</a:t>
            </a:fld>
            <a:endParaRPr lang="fi-FI"/>
          </a:p>
        </p:txBody>
      </p:sp>
      <p:sp>
        <p:nvSpPr>
          <p:cNvPr id="10" name="Tekstin paikkamerkki 10">
            <a:extLst>
              <a:ext uri="{FF2B5EF4-FFF2-40B4-BE49-F238E27FC236}">
                <a16:creationId xmlns:a16="http://schemas.microsoft.com/office/drawing/2014/main" id="{EB2447CE-551C-0442-9C45-DCC61BA99F9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704405" y="2595282"/>
            <a:ext cx="4912829" cy="327370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42070B32-8320-E840-A9FC-3D735189E692}"/>
              </a:ext>
            </a:extLst>
          </p:cNvPr>
          <p:cNvCxnSpPr/>
          <p:nvPr userDrawn="1"/>
        </p:nvCxnSpPr>
        <p:spPr>
          <a:xfrm>
            <a:off x="6702816" y="2312894"/>
            <a:ext cx="4914418" cy="0"/>
          </a:xfrm>
          <a:prstGeom prst="line">
            <a:avLst/>
          </a:prstGeom>
          <a:ln w="254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BD17D13D-F7D5-C642-B37F-2C7439EFC8A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6000" cy="6858000"/>
          </a:xfrm>
          <a:solidFill>
            <a:schemeClr val="bg1">
              <a:lumMod val="5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85099AC-AA5D-AB43-B45D-9E595F4BD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04404" y="989013"/>
            <a:ext cx="4912830" cy="1150395"/>
          </a:xfrm>
        </p:spPr>
        <p:txBody>
          <a:bodyPr anchor="t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530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AMK perusdia opettajill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3DF7E-A898-7A44-8A16-662C7D4C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F2DEB9-B6FE-7642-AA27-9ABB50368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1B5E5-60F4-534C-AC8B-B1F09A122E89}" type="datetime1">
              <a:rPr lang="fi-FI" smtClean="0"/>
              <a:t>30.1.2026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1E54B-7462-6D4D-8EA0-E6B29C5CD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</p:spTree>
    <p:extLst>
      <p:ext uri="{BB962C8B-B14F-4D97-AF65-F5344CB8AC3E}">
        <p14:creationId xmlns:p14="http://schemas.microsoft.com/office/powerpoint/2010/main" val="2743460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AMK perusdi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579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SAMK perusdi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80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K perusdia opettajil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28D7E77B-4406-C44D-BC00-7D220210BE3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582052" y="1"/>
            <a:ext cx="5609947" cy="3804904"/>
          </a:xfrm>
          <a:solidFill>
            <a:schemeClr val="bg1">
              <a:lumMod val="5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13">
            <a:extLst>
              <a:ext uri="{FF2B5EF4-FFF2-40B4-BE49-F238E27FC236}">
                <a16:creationId xmlns:a16="http://schemas.microsoft.com/office/drawing/2014/main" id="{F4D76137-E171-A742-B497-2AF072D83CC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-1" y="1"/>
            <a:ext cx="6096001" cy="6858000"/>
          </a:xfrm>
          <a:solidFill>
            <a:schemeClr val="bg1">
              <a:lumMod val="5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cxnSp>
        <p:nvCxnSpPr>
          <p:cNvPr id="6" name="Suora yhdysviiva 5">
            <a:extLst>
              <a:ext uri="{FF2B5EF4-FFF2-40B4-BE49-F238E27FC236}">
                <a16:creationId xmlns:a16="http://schemas.microsoft.com/office/drawing/2014/main" id="{74AC780C-7F12-E14F-A502-4E41CF3B3D20}"/>
              </a:ext>
            </a:extLst>
          </p:cNvPr>
          <p:cNvCxnSpPr>
            <a:cxnSpLocks/>
          </p:cNvCxnSpPr>
          <p:nvPr userDrawn="1"/>
        </p:nvCxnSpPr>
        <p:spPr>
          <a:xfrm>
            <a:off x="6663267" y="5776962"/>
            <a:ext cx="4978400" cy="2514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DE4E0834-E23B-8E46-85F2-9361F53F39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2051" y="3978642"/>
            <a:ext cx="5128685" cy="165027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176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K perusdia opettajil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1604E-878A-0247-B30E-7FC3993C9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FA2D1-D144-6944-9BE7-EB1894E7D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2EB3-F46B-6545-A0DE-DBA562245C5C}" type="datetime1">
              <a:rPr lang="fi-FI" smtClean="0"/>
              <a:t>30.1.2026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339C1-9658-8640-9320-3EB787391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2788B2C5-798F-084E-844E-38D49894DED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620932" y="0"/>
            <a:ext cx="5571067" cy="5868983"/>
          </a:xfrm>
          <a:solidFill>
            <a:schemeClr val="bg1">
              <a:lumMod val="5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3" name="Tekstin paikkamerkki 10">
            <a:extLst>
              <a:ext uri="{FF2B5EF4-FFF2-40B4-BE49-F238E27FC236}">
                <a16:creationId xmlns:a16="http://schemas.microsoft.com/office/drawing/2014/main" id="{3B4EBC71-A18B-084E-B0D4-07E8A1C424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9789" y="2595282"/>
            <a:ext cx="4912829" cy="327370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26B67A1E-672D-1444-99F3-871EEBEC1CCE}"/>
              </a:ext>
            </a:extLst>
          </p:cNvPr>
          <p:cNvCxnSpPr/>
          <p:nvPr userDrawn="1"/>
        </p:nvCxnSpPr>
        <p:spPr>
          <a:xfrm>
            <a:off x="838200" y="2215982"/>
            <a:ext cx="4914418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85CCE2E5-9484-7B42-805D-B7C8B394E9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680225"/>
            <a:ext cx="4912830" cy="1150395"/>
          </a:xfrm>
        </p:spPr>
        <p:txBody>
          <a:bodyPr anchor="t">
            <a:noAutofit/>
          </a:bodyPr>
          <a:lstStyle>
            <a:lvl1pPr>
              <a:lnSpc>
                <a:spcPts val="44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5896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K perusdia opettajill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59F7CDA3-E893-3A41-BA27-AAB4E0033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CB846-C051-D544-87FD-FA8E5177F4A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44F39A7E-3AA3-374B-A452-E9BC24F84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640EF8-721F-E645-B08F-A2E69A30A98D}" type="datetime1">
              <a:rPr lang="fi-FI" smtClean="0"/>
              <a:t>30.1.2026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0C81D9F8-253E-514B-B365-8B37B1E21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  <a:endParaRPr lang="fi-FI" dirty="0"/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C68CE2EC-A836-F445-9157-934EF8E5381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47882" y="1871663"/>
            <a:ext cx="4205917" cy="4012670"/>
          </a:xfrm>
          <a:solidFill>
            <a:schemeClr val="bg1">
              <a:lumMod val="50000"/>
            </a:schemeClr>
          </a:solidFill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C4BDA4D6-C6E5-2648-8BEF-1BFA26A1A0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871663"/>
            <a:ext cx="5925671" cy="414337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/>
            </a:lvl4pPr>
            <a:lvl5pPr>
              <a:lnSpc>
                <a:spcPct val="100000"/>
              </a:lnSpc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A7569EA5-C6B0-3941-98C3-6A8F2B52E658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sikko 3">
            <a:extLst>
              <a:ext uri="{FF2B5EF4-FFF2-40B4-BE49-F238E27FC236}">
                <a16:creationId xmlns:a16="http://schemas.microsoft.com/office/drawing/2014/main" id="{93CEF4CB-1B5E-B646-B52C-9C3918ABB2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title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788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K perusdia opettajill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B0225-2588-6241-97D3-001FE6A15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84106-D1AC-304B-88C5-EFD1D1D25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F617-5609-E149-8689-2EA56CE3E3B4}" type="datetime1">
              <a:rPr lang="fi-FI" smtClean="0"/>
              <a:t>30.1.2026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C7BAB-D798-2944-9050-1D38E156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  <p:sp>
        <p:nvSpPr>
          <p:cNvPr id="9" name="Sisällön paikkamerkki 8">
            <a:extLst>
              <a:ext uri="{FF2B5EF4-FFF2-40B4-BE49-F238E27FC236}">
                <a16:creationId xmlns:a16="http://schemas.microsoft.com/office/drawing/2014/main" id="{F85C6C3A-8041-7D42-A557-541123BBC8B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56345" y="1822019"/>
            <a:ext cx="5097455" cy="4117975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FCC4-F7D4-694D-B867-A6AA9BC91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097455" cy="41179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A899A626-60A6-A544-87AC-E41A520220A6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E53F422-4960-2D4D-90B8-F5A097C4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34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AMK perusdia opettajill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B0225-2588-6241-97D3-001FE6A15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84106-D1AC-304B-88C5-EFD1D1D25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0F617-5609-E149-8689-2EA56CE3E3B4}" type="datetime1">
              <a:rPr lang="fi-FI" smtClean="0"/>
              <a:t>30.1.2026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C7BAB-D798-2944-9050-1D38E1561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FCC4-F7D4-694D-B867-A6AA9BC91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50D269EA-A788-214C-9BB4-B133E1DC0958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E53F422-4960-2D4D-90B8-F5A097C4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966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K perusdia opettajill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6B8056-9DFE-184B-8323-D2683710A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363684-B53F-D54E-8A98-60373C37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9F7AB-5B11-2C4E-8F92-FE5A3CF3D0CC}" type="datetime1">
              <a:rPr lang="fi-FI" smtClean="0"/>
              <a:t>30.1.2026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AEF52A-5C21-FC42-9BD0-0BB7F74D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0680C-0CAC-9D41-B7B3-2B458C05DD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707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4C5B6D-31B8-144A-B551-46EB1A42B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6CBF3-C696-5F42-87E8-5B63C0FC6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707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457F7-8B0F-3D45-9064-B29D9D812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772793B5-719A-B946-8FB0-0985E7256F09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9DF61FC-14FA-B84B-9EC8-A519183D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992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K perusdia opettajill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73A8AB-33B7-4C47-AFF9-C15A0F6D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D66EF8-2836-4247-ABEE-4D7B29B1A9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2" y="6248287"/>
            <a:ext cx="1143000" cy="365125"/>
          </a:xfrm>
        </p:spPr>
        <p:txBody>
          <a:bodyPr/>
          <a:lstStyle/>
          <a:p>
            <a:fld id="{822EC41F-AD3B-6848-8F16-C2D97E451411}" type="datetime1">
              <a:rPr lang="fi-FI" smtClean="0"/>
              <a:t>30.1.2026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2F37A-362C-FB48-9302-55A2F951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  <p:cxnSp>
        <p:nvCxnSpPr>
          <p:cNvPr id="6" name="Suora yhdysviiva 5">
            <a:extLst>
              <a:ext uri="{FF2B5EF4-FFF2-40B4-BE49-F238E27FC236}">
                <a16:creationId xmlns:a16="http://schemas.microsoft.com/office/drawing/2014/main" id="{61443402-E98F-A340-97EA-C3F7EAE09081}"/>
              </a:ext>
            </a:extLst>
          </p:cNvPr>
          <p:cNvCxnSpPr>
            <a:cxnSpLocks/>
          </p:cNvCxnSpPr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893D4CD-24F2-3E43-AAD9-4E363734F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279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MK perusdia opettajill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18880-493D-F44E-8AFF-BD9185BC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4984D-7D33-7B43-9D14-72BCE5267E88}" type="slidenum">
              <a:rPr lang="fi-FI" smtClean="0"/>
              <a:t>‹#›</a:t>
            </a:fld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FAFD5-08D9-8741-AF95-BA7BF145E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AC08-47FE-BB46-957B-10FC8E53E707}" type="datetime1">
              <a:rPr lang="fi-FI" smtClean="0"/>
              <a:t>30.1.2026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C2D77-0517-9043-87E7-B7086031A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Satakunnan ammattikorkeakoulu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5CFEF-3B83-C94B-9D96-14429425D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9EEC1F-9A91-4849-835A-299CF444D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51018"/>
            <a:ext cx="3932237" cy="3617970"/>
          </a:xfrm>
        </p:spPr>
        <p:txBody>
          <a:bodyPr/>
          <a:lstStyle>
            <a:lvl1pPr marL="0" indent="0">
              <a:buNone/>
              <a:defRPr sz="1600" b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9912FC20-4C0D-8543-B6FD-F2BDBC593C3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A4C199F-6D2A-C34F-9C10-AC374AD32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93806"/>
            <a:ext cx="3932237" cy="1069975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43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31A7392-20C9-7748-B911-573040F21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10303528" y="5909841"/>
            <a:ext cx="1395224" cy="67689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82BAE-AEC4-B546-9E42-CE9E9CD62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99764" y="6248287"/>
            <a:ext cx="669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E344598-1FF2-314E-A66C-D9563BD8040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0334D-E555-924E-8CEE-9BF6F8FF75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04882" y="6248287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C7261DF-319B-2041-B303-0B653D7FB7BB}" type="datetime1">
              <a:rPr lang="fi-FI" smtClean="0"/>
              <a:t>30.1.2026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CA6D5-D6A9-6346-B628-D11A302A7B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48287"/>
            <a:ext cx="51666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Satakunnan ammattikorkeakoulu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EEEF3-B6FF-194E-8D6C-5740BFA8A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1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85388-9556-CE48-965F-41C63CBAD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55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9" r:id="rId10"/>
    <p:sldLayoutId id="2147483788" r:id="rId11"/>
    <p:sldLayoutId id="2147483790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 spc="-5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Open Sans" panose="020B060603050402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19441-281D-33F7-0FB8-17E1DADA4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00A9A0-BE0C-888B-7D50-EE2246B89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98571" cy="1325563"/>
          </a:xfrm>
        </p:spPr>
        <p:txBody>
          <a:bodyPr>
            <a:normAutofit fontScale="90000"/>
          </a:bodyPr>
          <a:lstStyle/>
          <a:p>
            <a:pPr fontAlgn="base"/>
            <a:r>
              <a:rPr lang="fi-FI" dirty="0"/>
              <a:t>Turvallisemman tilan periaatteet</a:t>
            </a:r>
            <a:r>
              <a:rPr lang="fi-FI" b="0" dirty="0"/>
              <a:t>​</a:t>
            </a:r>
            <a:endParaRPr lang="fi-FI" b="0" i="0" dirty="0">
              <a:effectLst/>
            </a:endParaRP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CF518057-B1F7-58A4-003B-F7A75DC82745}"/>
              </a:ext>
            </a:extLst>
          </p:cNvPr>
          <p:cNvSpPr txBox="1">
            <a:spLocks/>
          </p:cNvSpPr>
          <p:nvPr/>
        </p:nvSpPr>
        <p:spPr>
          <a:xfrm>
            <a:off x="6281057" y="365125"/>
            <a:ext cx="48985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base"/>
            <a:r>
              <a:rPr lang="fi-FI" dirty="0" err="1"/>
              <a:t>Safer</a:t>
            </a:r>
            <a:r>
              <a:rPr lang="fi-FI" dirty="0"/>
              <a:t> </a:t>
            </a:r>
            <a:r>
              <a:rPr lang="fi-FI" dirty="0" err="1"/>
              <a:t>Space</a:t>
            </a:r>
            <a:r>
              <a:rPr lang="fi-FI" dirty="0"/>
              <a:t> </a:t>
            </a:r>
            <a:r>
              <a:rPr lang="fi-FI" dirty="0" err="1"/>
              <a:t>Principles</a:t>
            </a:r>
            <a:r>
              <a:rPr lang="fi-FI" b="0" dirty="0"/>
              <a:t>​</a:t>
            </a:r>
            <a:endParaRPr lang="fi-FI" b="0" i="0" dirty="0">
              <a:effectLst/>
            </a:endParaRPr>
          </a:p>
        </p:txBody>
      </p:sp>
      <p:sp>
        <p:nvSpPr>
          <p:cNvPr id="10" name="Subtitle 5">
            <a:extLst>
              <a:ext uri="{FF2B5EF4-FFF2-40B4-BE49-F238E27FC236}">
                <a16:creationId xmlns:a16="http://schemas.microsoft.com/office/drawing/2014/main" id="{7A2BD715-5E26-3A63-F671-A6BDD329DB3B}"/>
              </a:ext>
            </a:extLst>
          </p:cNvPr>
          <p:cNvSpPr txBox="1">
            <a:spLocks/>
          </p:cNvSpPr>
          <p:nvPr/>
        </p:nvSpPr>
        <p:spPr>
          <a:xfrm>
            <a:off x="869935" y="1893524"/>
            <a:ext cx="4857814" cy="35738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fi-FI" sz="1800" dirty="0" err="1"/>
              <a:t>SAMKissa</a:t>
            </a:r>
            <a:r>
              <a:rPr lang="fi-FI" sz="1800" dirty="0"/>
              <a:t> kohtelemme toisiamme kunnioittavasti ja tasavertaisesti sekä kuuntelemme erilaisia näkemyksiä. </a:t>
            </a:r>
            <a:r>
              <a:rPr lang="en-US" sz="1800" dirty="0"/>
              <a:t>​</a:t>
            </a:r>
            <a:endParaRPr lang="fi-FI" sz="1800" dirty="0"/>
          </a:p>
          <a:p>
            <a:pPr fontAlgn="base"/>
            <a:r>
              <a:rPr lang="fi-FI" sz="1800" dirty="0"/>
              <a:t>Emme tee oletuksia toisten taustoista tai identiteeteistä, vaan annamme jokaiselle tilan olla oma itsensä ja määritellä omat rajansa. ​</a:t>
            </a:r>
          </a:p>
          <a:p>
            <a:pPr fontAlgn="base"/>
            <a:r>
              <a:rPr lang="fi-FI" sz="1800" dirty="0"/>
              <a:t>Epäkunnioittavaa, syrjivää tai häiritsevää käytöstä ei hyväksytä, ja siihen puututaan aina </a:t>
            </a:r>
            <a:r>
              <a:rPr lang="fi-FI" sz="1800" dirty="0" err="1"/>
              <a:t>SAMKin</a:t>
            </a:r>
            <a:r>
              <a:rPr lang="fi-FI" sz="1800" dirty="0"/>
              <a:t> toimintaohjeiden mukaisesti. ​</a:t>
            </a:r>
          </a:p>
        </p:txBody>
      </p:sp>
      <p:sp>
        <p:nvSpPr>
          <p:cNvPr id="11" name="Subtitle 5">
            <a:extLst>
              <a:ext uri="{FF2B5EF4-FFF2-40B4-BE49-F238E27FC236}">
                <a16:creationId xmlns:a16="http://schemas.microsoft.com/office/drawing/2014/main" id="{48E619A8-5982-4BDB-9390-CE0CDBAF3930}"/>
              </a:ext>
            </a:extLst>
          </p:cNvPr>
          <p:cNvSpPr txBox="1">
            <a:spLocks/>
          </p:cNvSpPr>
          <p:nvPr/>
        </p:nvSpPr>
        <p:spPr>
          <a:xfrm>
            <a:off x="6163928" y="1893523"/>
            <a:ext cx="5481562" cy="12871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GB" sz="1800" dirty="0"/>
              <a:t>At SAMK, we treat one another with respect and as equals, and value diverse perspectives.</a:t>
            </a:r>
          </a:p>
          <a:p>
            <a:pPr fontAlgn="base"/>
            <a:r>
              <a:rPr lang="en-US" sz="1800" dirty="0"/>
              <a:t>We do not make assumptions about others’ backgrounds or identities; instead, we give everyone the space to be themselves and to define their own boundaries.</a:t>
            </a:r>
          </a:p>
          <a:p>
            <a:pPr fontAlgn="base"/>
            <a:r>
              <a:rPr lang="en-US" sz="1800" dirty="0"/>
              <a:t>Disrespectful, discriminatory, or harassing behavior is not tolerated, and any such conduct is always addressed in accordance with SAMK’s guidelines.​</a:t>
            </a:r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018DFA-2ECE-45B5-A3BE-8A1411198C4B}"/>
              </a:ext>
            </a:extLst>
          </p:cNvPr>
          <p:cNvSpPr txBox="1"/>
          <p:nvPr/>
        </p:nvSpPr>
        <p:spPr>
          <a:xfrm>
            <a:off x="766716" y="5053937"/>
            <a:ext cx="36009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dirty="0"/>
              <a:t>Huomioimme esteettömyyden ja kannamme yhdessä vastuun turvallisen ja avoimen ilmapiirin luomisesta.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6E0625-5B30-8607-81D2-5A2BD533FC30}"/>
              </a:ext>
            </a:extLst>
          </p:cNvPr>
          <p:cNvSpPr txBox="1"/>
          <p:nvPr/>
        </p:nvSpPr>
        <p:spPr>
          <a:xfrm>
            <a:off x="6107640" y="5050753"/>
            <a:ext cx="41727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We take accessibility into account and share responsibility for creating a safe and open atmosphere.</a:t>
            </a:r>
          </a:p>
        </p:txBody>
      </p:sp>
      <p:pic>
        <p:nvPicPr>
          <p:cNvPr id="15" name="Picture 12">
            <a:extLst>
              <a:ext uri="{FF2B5EF4-FFF2-40B4-BE49-F238E27FC236}">
                <a16:creationId xmlns:a16="http://schemas.microsoft.com/office/drawing/2014/main" id="{927E5B91-D3FA-8152-F19B-BF9417E63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108" y="5088212"/>
            <a:ext cx="1404663" cy="140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CF98D93-E039-6833-45E3-3C58F55BA4C6}"/>
              </a:ext>
            </a:extLst>
          </p:cNvPr>
          <p:cNvSpPr/>
          <p:nvPr/>
        </p:nvSpPr>
        <p:spPr>
          <a:xfrm>
            <a:off x="10053258" y="5790543"/>
            <a:ext cx="1709057" cy="903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 dirty="0"/>
          </a:p>
        </p:txBody>
      </p:sp>
      <p:pic>
        <p:nvPicPr>
          <p:cNvPr id="20" name="Picture 19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D27188F5-29A1-EB5B-AC02-1708F13486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9378" y="5104537"/>
            <a:ext cx="132556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3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783F6-B068-F9BD-8E7C-3F140EE23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3326EF-CB0F-2DA8-D604-8185B9E8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98571" cy="1325563"/>
          </a:xfrm>
        </p:spPr>
        <p:txBody>
          <a:bodyPr>
            <a:normAutofit/>
          </a:bodyPr>
          <a:lstStyle/>
          <a:p>
            <a:pPr fontAlgn="base"/>
            <a:r>
              <a:rPr lang="fi-FI" dirty="0"/>
              <a:t>Turvallisuus</a:t>
            </a:r>
            <a:r>
              <a:rPr lang="en-US" b="0" dirty="0"/>
              <a:t>​</a:t>
            </a:r>
            <a:endParaRPr lang="en-US" b="0" i="0" dirty="0">
              <a:effectLst/>
            </a:endParaRP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47CDA01F-7266-DA77-DE95-91A027C60C49}"/>
              </a:ext>
            </a:extLst>
          </p:cNvPr>
          <p:cNvSpPr txBox="1">
            <a:spLocks/>
          </p:cNvSpPr>
          <p:nvPr/>
        </p:nvSpPr>
        <p:spPr>
          <a:xfrm>
            <a:off x="6281057" y="365125"/>
            <a:ext cx="48985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 spc="-50" baseline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base"/>
            <a:r>
              <a:rPr lang="fi-FI" dirty="0" err="1"/>
              <a:t>Safety</a:t>
            </a:r>
            <a:r>
              <a:rPr lang="fi-FI" b="0" dirty="0"/>
              <a:t>​</a:t>
            </a:r>
            <a:endParaRPr lang="fi-FI" b="0" i="0" dirty="0"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25BE01-7E4B-2016-312E-E3F3C1314320}"/>
              </a:ext>
            </a:extLst>
          </p:cNvPr>
          <p:cNvSpPr/>
          <p:nvPr/>
        </p:nvSpPr>
        <p:spPr>
          <a:xfrm>
            <a:off x="10025743" y="5736771"/>
            <a:ext cx="1709057" cy="903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 dirty="0"/>
          </a:p>
        </p:txBody>
      </p:sp>
      <p:sp>
        <p:nvSpPr>
          <p:cNvPr id="11" name="Subtitle 5">
            <a:extLst>
              <a:ext uri="{FF2B5EF4-FFF2-40B4-BE49-F238E27FC236}">
                <a16:creationId xmlns:a16="http://schemas.microsoft.com/office/drawing/2014/main" id="{19F62546-D65B-9E75-8EB3-8377A28913D3}"/>
              </a:ext>
            </a:extLst>
          </p:cNvPr>
          <p:cNvSpPr txBox="1">
            <a:spLocks/>
          </p:cNvSpPr>
          <p:nvPr/>
        </p:nvSpPr>
        <p:spPr>
          <a:xfrm>
            <a:off x="838200" y="1938002"/>
            <a:ext cx="5289388" cy="33521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fi-FI" sz="1500" dirty="0" err="1"/>
              <a:t>SAMKissa</a:t>
            </a:r>
            <a:r>
              <a:rPr lang="fi-FI" sz="1500" dirty="0"/>
              <a:t> turvallisuus on kaikkien yhteinen asia ja olennainen osa päivittäistä toimintaa. </a:t>
            </a:r>
          </a:p>
          <a:p>
            <a:pPr fontAlgn="base"/>
            <a:r>
              <a:rPr lang="fi-FI" sz="1500" dirty="0"/>
              <a:t>Toimimme annettujen turvallisuusohjeiden mukaisesti, puutumme havaittuihin vaaratilanteisiin ja ilmoitamme niistä sovittuja kanavia pitkin. </a:t>
            </a:r>
            <a:r>
              <a:rPr lang="en-US" sz="1500" dirty="0"/>
              <a:t>​</a:t>
            </a:r>
          </a:p>
          <a:p>
            <a:pPr fontAlgn="base"/>
            <a:r>
              <a:rPr lang="fi-FI" sz="1500" dirty="0"/>
              <a:t>Hätä- ja poikkeustilanteissa noudatamme toimintaohjeita ja viranomaisen määräyksiä. Turvallisuuteen liittyvät ohjeet, vastuut ja ajantasainen lisätieto ovat saatavilla </a:t>
            </a:r>
            <a:r>
              <a:rPr lang="fi-FI" sz="1500" dirty="0" err="1"/>
              <a:t>SAMKin</a:t>
            </a:r>
            <a:r>
              <a:rPr lang="fi-FI" sz="1500" dirty="0"/>
              <a:t> nettisivuilta ja pelastussuunnitelmasta. </a:t>
            </a:r>
          </a:p>
          <a:p>
            <a:pPr fontAlgn="base"/>
            <a:r>
              <a:rPr lang="fi-FI" sz="1500" dirty="0"/>
              <a:t>Jokaisella on velvollisuus perehtyä turvallisuus-ohjeisiin osana turvallisen oppimis- ja työympäristön ylläpitämistä.</a:t>
            </a:r>
            <a:r>
              <a:rPr lang="en-US" sz="1500" dirty="0"/>
              <a:t>​</a:t>
            </a:r>
          </a:p>
          <a:p>
            <a:pPr marL="0" indent="0" fontAlgn="base">
              <a:buNone/>
            </a:pPr>
            <a:r>
              <a:rPr lang="en-US" sz="1500" dirty="0"/>
              <a:t>​</a:t>
            </a:r>
          </a:p>
        </p:txBody>
      </p:sp>
      <p:sp>
        <p:nvSpPr>
          <p:cNvPr id="12" name="Subtitle 5">
            <a:extLst>
              <a:ext uri="{FF2B5EF4-FFF2-40B4-BE49-F238E27FC236}">
                <a16:creationId xmlns:a16="http://schemas.microsoft.com/office/drawing/2014/main" id="{9FFE7835-06B6-8BEC-E8E9-C70FBE2A8BFD}"/>
              </a:ext>
            </a:extLst>
          </p:cNvPr>
          <p:cNvSpPr txBox="1">
            <a:spLocks/>
          </p:cNvSpPr>
          <p:nvPr/>
        </p:nvSpPr>
        <p:spPr>
          <a:xfrm>
            <a:off x="6214538" y="1921663"/>
            <a:ext cx="5481562" cy="12871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en-US" sz="1500" dirty="0"/>
              <a:t>At SAMK, safety is a shared responsibility and an essential part of everyday activities. </a:t>
            </a:r>
          </a:p>
          <a:p>
            <a:pPr fontAlgn="base"/>
            <a:r>
              <a:rPr lang="en-US" sz="1500" dirty="0"/>
              <a:t>We follow the given safety instructions, address any hazardous situations we observe, and report them through the agreed channels. ​</a:t>
            </a:r>
          </a:p>
          <a:p>
            <a:pPr fontAlgn="base"/>
            <a:r>
              <a:rPr lang="en-US" sz="1500" dirty="0"/>
              <a:t>In emergency and exceptional situations, we comply with operating instructions and the authorities’ orders. Safety-related guidelines, responsibilities, and up-to-date additional information are available on SAMK’s website and in the rescue plan.​</a:t>
            </a:r>
          </a:p>
          <a:p>
            <a:pPr fontAlgn="base"/>
            <a:r>
              <a:rPr lang="en-US" sz="1500" dirty="0"/>
              <a:t>Everyone has a duty to familiarize themselves with the safety instructions as part of maintaining a safe learning and working environment. ​</a:t>
            </a:r>
          </a:p>
        </p:txBody>
      </p:sp>
      <p:pic>
        <p:nvPicPr>
          <p:cNvPr id="13" name="Picture 2" descr="QR Code Image">
            <a:extLst>
              <a:ext uri="{FF2B5EF4-FFF2-40B4-BE49-F238E27FC236}">
                <a16:creationId xmlns:a16="http://schemas.microsoft.com/office/drawing/2014/main" id="{AEC791B6-1E79-3714-A3AF-695E28679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720" y="5042359"/>
            <a:ext cx="1388824" cy="138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694B935-A2F7-8D69-EDE7-F3BDFC98941F}"/>
              </a:ext>
            </a:extLst>
          </p:cNvPr>
          <p:cNvSpPr txBox="1"/>
          <p:nvPr/>
        </p:nvSpPr>
        <p:spPr>
          <a:xfrm>
            <a:off x="783149" y="5003398"/>
            <a:ext cx="376147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i-FI" sz="1500" dirty="0"/>
              <a:t>Huolehdithan siitä, että olet tietoinen tilasi lähimmistä poistumisreiteistä sekä rakennuksen osoitteesta ja tilan numerosta.</a:t>
            </a:r>
            <a:endParaRPr lang="en-US" sz="15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4320AC-35AC-BFA0-19D5-47153A60C098}"/>
              </a:ext>
            </a:extLst>
          </p:cNvPr>
          <p:cNvSpPr txBox="1"/>
          <p:nvPr/>
        </p:nvSpPr>
        <p:spPr>
          <a:xfrm>
            <a:off x="6168761" y="5419533"/>
            <a:ext cx="38316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1500" dirty="0"/>
              <a:t>Please ensure that you are aware of the nearest emergency exits from your premises, as well as the building’s address and the room number.</a:t>
            </a:r>
            <a:endParaRPr lang="fi-FI" sz="1500" dirty="0"/>
          </a:p>
        </p:txBody>
      </p:sp>
      <p:pic>
        <p:nvPicPr>
          <p:cNvPr id="18" name="Picture 17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E7D7EC07-4698-0614-C17B-1F532B56B4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1787" y="5168879"/>
            <a:ext cx="1388824" cy="138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569902"/>
      </p:ext>
    </p:extLst>
  </p:cSld>
  <p:clrMapOvr>
    <a:masterClrMapping/>
  </p:clrMapOvr>
</p:sld>
</file>

<file path=ppt/theme/theme1.xml><?xml version="1.0" encoding="utf-8"?>
<a:theme xmlns:a="http://schemas.openxmlformats.org/drawingml/2006/main" name="SAMK PERUSDIAT OPETTAJILLE">
  <a:themeElements>
    <a:clrScheme name="SAMK">
      <a:dk1>
        <a:srgbClr val="000000"/>
      </a:dk1>
      <a:lt1>
        <a:srgbClr val="FFFFFF"/>
      </a:lt1>
      <a:dk2>
        <a:srgbClr val="7A6855"/>
      </a:dk2>
      <a:lt2>
        <a:srgbClr val="EEECE1"/>
      </a:lt2>
      <a:accent1>
        <a:srgbClr val="00A5CD"/>
      </a:accent1>
      <a:accent2>
        <a:srgbClr val="95C11F"/>
      </a:accent2>
      <a:accent3>
        <a:srgbClr val="E6007E"/>
      </a:accent3>
      <a:accent4>
        <a:srgbClr val="F7A600"/>
      </a:accent4>
      <a:accent5>
        <a:srgbClr val="E98215"/>
      </a:accent5>
      <a:accent6>
        <a:srgbClr val="88C529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17980</TotalTime>
  <Words>378</Words>
  <Application>Microsoft Macintosh PowerPoint</Application>
  <PresentationFormat>Widescreen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Poppins Light</vt:lpstr>
      <vt:lpstr>SAMK PERUSDIAT OPETTAJILLE</vt:lpstr>
      <vt:lpstr>Turvallisemman tilan periaatteet​</vt:lpstr>
      <vt:lpstr>Turvallisuus​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Heidi Heinonen</dc:creator>
  <cp:lastModifiedBy>Lehtonen Jatta</cp:lastModifiedBy>
  <cp:revision>690</cp:revision>
  <dcterms:created xsi:type="dcterms:W3CDTF">2018-09-05T06:34:14Z</dcterms:created>
  <dcterms:modified xsi:type="dcterms:W3CDTF">2026-01-30T11:06:33Z</dcterms:modified>
</cp:coreProperties>
</file>