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8" r:id="rId2"/>
    <p:sldMasterId id="2147483770" r:id="rId3"/>
  </p:sldMasterIdLst>
  <p:notesMasterIdLst>
    <p:notesMasterId r:id="rId6"/>
  </p:notesMasterIdLst>
  <p:handoutMasterIdLst>
    <p:handoutMasterId r:id="rId7"/>
  </p:handoutMasterIdLst>
  <p:sldIdLst>
    <p:sldId id="413" r:id="rId4"/>
    <p:sldId id="414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62161926-95AF-5D4E-B3D7-A11DD2986C1B}">
          <p14:sldIdLst/>
        </p14:section>
        <p14:section name="Cover" id="{C1C3A38C-63BB-9848-8C64-4ACB40CA6AF7}">
          <p14:sldIdLst/>
        </p14:section>
        <p14:section name="Examples of basic slides" id="{E836F9DF-8926-8B48-856B-EB3535470B95}">
          <p14:sldIdLst>
            <p14:sldId id="413"/>
            <p14:sldId id="414"/>
          </p14:sldIdLst>
        </p14:section>
        <p14:section name="Toolkit" id="{EEEC2A3C-8B6F-FF44-873D-A182D8C0F423}">
          <p14:sldIdLst/>
        </p14:section>
        <p14:section name="charts" id="{6969D66C-8825-EF4B-95BB-33D172E5607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CD"/>
    <a:srgbClr val="55CFED"/>
    <a:srgbClr val="EE8F37"/>
    <a:srgbClr val="F3B173"/>
    <a:srgbClr val="A9DA76"/>
    <a:srgbClr val="A6D871"/>
    <a:srgbClr val="C6E76B"/>
    <a:srgbClr val="B8E08E"/>
    <a:srgbClr val="BEE47B"/>
    <a:srgbClr val="FA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4"/>
    <p:restoredTop sz="86413"/>
  </p:normalViewPr>
  <p:slideViewPr>
    <p:cSldViewPr snapToGrid="0" snapToObjects="1">
      <p:cViewPr varScale="1">
        <p:scale>
          <a:sx n="110" d="100"/>
          <a:sy n="110" d="100"/>
        </p:scale>
        <p:origin x="8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F2D32F7-993C-654B-8BC8-46A0659F9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54BC66-ABEB-164E-9196-C26AEF1ABE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761C-4CA7-2F4B-8915-099E5AF3EB3A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F75F61-00DC-9F4C-B4F7-DCA57F45B6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2D1452-172C-924A-9A04-406D8045F8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3064-E714-2F41-8A60-5D3A5CEBE7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54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30.1.2026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6A9EA-1194-A7EA-8055-EF97C04E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D53C8-DD11-0BEC-7851-C3DE1D26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0F4CA-817A-5AE9-2A7E-9F59A689E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5CBAC-E9D5-C93B-B9A0-6EC2A1C29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86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8417E-D758-E9D3-E75C-F9B3F6B1E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526F7-B815-27B7-DD45-C8DE13718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3C16C-4632-FBA0-A3EE-5C8262F28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ES" dirty="0"/>
              <a:t> 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Please ensure that you are aware of the nearest emergency exits from your premises, as well as the building’s address and the room number.</a:t>
            </a:r>
            <a:endParaRPr lang="fi-FI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AF101-2B6C-631D-356E-A6401EC53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36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grata.fi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grata.fi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ANSIDIA">
    <p:bg>
      <p:bgPr>
        <a:gradFill flip="none" rotWithShape="1">
          <a:gsLst>
            <a:gs pos="51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>
            <a:extLst>
              <a:ext uri="{FF2B5EF4-FFF2-40B4-BE49-F238E27FC236}">
                <a16:creationId xmlns:a16="http://schemas.microsoft.com/office/drawing/2014/main" id="{A98C650C-73B9-F690-16CB-282A56536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01" y="7201"/>
            <a:ext cx="12179199" cy="6850799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11FAD58-BFF6-7C1B-3C72-132788AB8479}"/>
              </a:ext>
            </a:extLst>
          </p:cNvPr>
          <p:cNvSpPr txBox="1">
            <a:spLocks/>
          </p:cNvSpPr>
          <p:nvPr userDrawn="1"/>
        </p:nvSpPr>
        <p:spPr>
          <a:xfrm>
            <a:off x="668079" y="1754373"/>
            <a:ext cx="6094228" cy="3923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-150">
                <a:solidFill>
                  <a:srgbClr val="7F1923"/>
                </a:solidFill>
                <a:latin typeface="Quicksand" panose="02070303000000060000" pitchFamily="18" charset="77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8000" spc="-15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7E89AD-E2F0-A025-8844-A4A66E953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058588"/>
            <a:ext cx="10349614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2EFE17-0801-768B-A8EC-720EAE0DF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570" y="3009513"/>
            <a:ext cx="10349614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661B55-A4FC-F546-5479-FADE171E7C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79" y="123975"/>
            <a:ext cx="4284732" cy="263332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0C58BBA-83B5-6898-0D11-3F15215B20AA}"/>
              </a:ext>
            </a:extLst>
          </p:cNvPr>
          <p:cNvSpPr txBox="1">
            <a:spLocks/>
          </p:cNvSpPr>
          <p:nvPr userDrawn="1"/>
        </p:nvSpPr>
        <p:spPr>
          <a:xfrm>
            <a:off x="829479" y="6289598"/>
            <a:ext cx="10386830" cy="56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61D5C3-E507-63C9-F0C9-3180AB1E1F1C}"/>
              </a:ext>
            </a:extLst>
          </p:cNvPr>
          <p:cNvSpPr txBox="1">
            <a:spLocks/>
          </p:cNvSpPr>
          <p:nvPr userDrawn="1"/>
        </p:nvSpPr>
        <p:spPr>
          <a:xfrm>
            <a:off x="829479" y="5921683"/>
            <a:ext cx="10386830" cy="43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E1FEB9E7-5A4D-5BB5-BBAE-5A53F4744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66" y="-1"/>
            <a:ext cx="12228465" cy="6858001"/>
          </a:xfrm>
          <a:prstGeom prst="rect">
            <a:avLst/>
          </a:prstGeom>
        </p:spPr>
      </p:pic>
      <p:sp>
        <p:nvSpPr>
          <p:cNvPr id="2" name="Suorakulmio 5">
            <a:extLst>
              <a:ext uri="{FF2B5EF4-FFF2-40B4-BE49-F238E27FC236}">
                <a16:creationId xmlns:a16="http://schemas.microsoft.com/office/drawing/2014/main" id="{34BC113A-9C8C-F091-00F7-B68AEA4D59E0}"/>
              </a:ext>
            </a:extLst>
          </p:cNvPr>
          <p:cNvSpPr/>
          <p:nvPr userDrawn="1"/>
        </p:nvSpPr>
        <p:spPr>
          <a:xfrm>
            <a:off x="-36466" y="-3928"/>
            <a:ext cx="12228466" cy="6861928"/>
          </a:xfrm>
          <a:prstGeom prst="rect">
            <a:avLst/>
          </a:prstGeom>
          <a:gradFill flip="none" rotWithShape="1">
            <a:gsLst>
              <a:gs pos="64000">
                <a:srgbClr val="9AD35E">
                  <a:lumMod val="100000"/>
                  <a:alpha val="83000"/>
                </a:srgbClr>
              </a:gs>
              <a:gs pos="100000">
                <a:srgbClr val="9AD35E">
                  <a:alpha val="8666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0F603F70-5040-AA7B-E1C9-5AFDAEA6D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F2D77F5E-E331-A599-67B7-CBAF638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12DBBD-5CC2-34E0-6C4F-5DE70C6D1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3928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94CF8A-53DF-33C9-7EDB-359D1EFAB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3F4E3-158F-BB92-2E11-8B662AF3F1B9}"/>
              </a:ext>
            </a:extLst>
          </p:cNvPr>
          <p:cNvSpPr/>
          <p:nvPr userDrawn="1"/>
        </p:nvSpPr>
        <p:spPr>
          <a:xfrm>
            <a:off x="-47418" y="1"/>
            <a:ext cx="12286836" cy="6858000"/>
          </a:xfrm>
          <a:prstGeom prst="rect">
            <a:avLst/>
          </a:prstGeom>
          <a:gradFill flip="none" rotWithShape="1">
            <a:gsLst>
              <a:gs pos="42000">
                <a:srgbClr val="EE8F37">
                  <a:lumMod val="70000"/>
                  <a:lumOff val="30000"/>
                  <a:alpha val="85000"/>
                </a:srgbClr>
              </a:gs>
              <a:gs pos="87000">
                <a:srgbClr val="EE8F37">
                  <a:lumMod val="100000"/>
                  <a:alpha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45219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802927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A3B24D-BE9E-5602-E5BF-F31C445C4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5" y="0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E1FEB9E7-5A4D-5BB5-BBAE-5A53F4744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66" y="-1"/>
            <a:ext cx="12228465" cy="6853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6F9222-5DB6-CA89-41C2-4E4EC4236943}"/>
              </a:ext>
            </a:extLst>
          </p:cNvPr>
          <p:cNvSpPr/>
          <p:nvPr userDrawn="1"/>
        </p:nvSpPr>
        <p:spPr>
          <a:xfrm>
            <a:off x="-47418" y="0"/>
            <a:ext cx="12239418" cy="6858000"/>
          </a:xfrm>
          <a:prstGeom prst="rect">
            <a:avLst/>
          </a:prstGeom>
          <a:gradFill flip="none" rotWithShape="1">
            <a:gsLst>
              <a:gs pos="42000">
                <a:srgbClr val="EE8F37">
                  <a:lumMod val="70000"/>
                  <a:lumOff val="30000"/>
                  <a:alpha val="85000"/>
                </a:srgbClr>
              </a:gs>
              <a:gs pos="87000">
                <a:srgbClr val="EE8F37">
                  <a:lumMod val="100000"/>
                  <a:alpha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0F603F70-5040-AA7B-E1C9-5AFDAEA6D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F2D77F5E-E331-A599-67B7-CBAF638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12DBBD-5CC2-34E0-6C4F-5DE70C6D1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3928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1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94CF8A-53DF-33C9-7EDB-359D1EFAB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3F4E3-158F-BB92-2E11-8B662AF3F1B9}"/>
              </a:ext>
            </a:extLst>
          </p:cNvPr>
          <p:cNvSpPr/>
          <p:nvPr userDrawn="1"/>
        </p:nvSpPr>
        <p:spPr>
          <a:xfrm>
            <a:off x="-47418" y="1"/>
            <a:ext cx="12286836" cy="6858000"/>
          </a:xfrm>
          <a:prstGeom prst="rect">
            <a:avLst/>
          </a:prstGeom>
          <a:gradFill flip="none" rotWithShape="1">
            <a:gsLst>
              <a:gs pos="42000">
                <a:srgbClr val="EE8F37">
                  <a:lumMod val="70000"/>
                  <a:lumOff val="30000"/>
                  <a:alpha val="85000"/>
                </a:srgbClr>
              </a:gs>
              <a:gs pos="87000">
                <a:srgbClr val="EE8F37">
                  <a:lumMod val="100000"/>
                  <a:alpha val="8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2D9B2B-13D9-9445-BDE5-E4196AB2D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8FB951-1A8B-C040-9144-1B54B7E01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65097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BAE60669-A1EE-CB49-ADC3-448EA9A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130495E1-741E-5241-B117-033538252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723415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9863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21B47-EEBF-FE44-A098-93B54366C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E480E9-9065-B64B-8D7B-8BB51EB8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300DC22-B3A5-FB40-8E46-C1C695266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928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35987" y="0"/>
            <a:ext cx="5156013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E480E9-9065-B64B-8D7B-8BB51EB8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2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22CF50-B56B-78CC-ADDD-AF7D23F64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7034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</p:spPr>
        <p:txBody>
          <a:bodyPr/>
          <a:lstStyle/>
          <a:p>
            <a:fld id="{6CE424FF-C046-6C4E-91A8-9C4D3D06DA66}" type="datetime1">
              <a:rPr lang="fi-FI" smtClean="0"/>
              <a:t>30.1.2026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4">
    <p:bg>
      <p:bgPr>
        <a:gradFill flip="none" rotWithShape="1">
          <a:gsLst>
            <a:gs pos="0">
              <a:srgbClr val="55CFED">
                <a:lumMod val="30000"/>
                <a:lumOff val="70000"/>
              </a:srgbClr>
            </a:gs>
            <a:gs pos="37000">
              <a:srgbClr val="55CFED"/>
            </a:gs>
            <a:gs pos="100000">
              <a:srgbClr val="55CFE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754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5">
    <p:bg>
      <p:bgPr>
        <a:gradFill flip="none" rotWithShape="1">
          <a:gsLst>
            <a:gs pos="0">
              <a:schemeClr val="accent1">
                <a:lumMod val="30000"/>
                <a:lumOff val="70000"/>
              </a:schemeClr>
            </a:gs>
            <a:gs pos="37000">
              <a:srgbClr val="55CFED"/>
            </a:gs>
            <a:gs pos="100000">
              <a:srgbClr val="55CFED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597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6">
    <p:bg>
      <p:bgPr>
        <a:gradFill flip="none" rotWithShape="1">
          <a:gsLst>
            <a:gs pos="0">
              <a:srgbClr val="EE8F37">
                <a:lumMod val="30000"/>
                <a:lumOff val="70000"/>
              </a:srgbClr>
            </a:gs>
            <a:gs pos="58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220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vihreä">
    <p:bg>
      <p:bgPr>
        <a:gradFill flip="none" rotWithShape="1">
          <a:gsLst>
            <a:gs pos="27000">
              <a:srgbClr val="A6D871"/>
            </a:gs>
            <a:gs pos="0">
              <a:srgbClr val="C6E76B"/>
            </a:gs>
            <a:gs pos="100000">
              <a:srgbClr val="A9DA7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4BE12071-8BCA-ECDE-9648-9637923D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316840-733D-0855-C24F-61E90263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651262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B1FABF-EFF7-299D-7C81-77CBFD4AE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4414481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7">
    <p:bg>
      <p:bgPr>
        <a:gradFill flip="none" rotWithShape="1">
          <a:gsLst>
            <a:gs pos="0">
              <a:srgbClr val="EE8F37">
                <a:lumMod val="30000"/>
                <a:lumOff val="70000"/>
              </a:srgbClr>
            </a:gs>
            <a:gs pos="49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6363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8">
    <p:bg>
      <p:bgPr>
        <a:gradFill flip="none" rotWithShape="1">
          <a:gsLst>
            <a:gs pos="0">
              <a:srgbClr val="9AD35E">
                <a:lumMod val="30000"/>
                <a:lumOff val="70000"/>
              </a:srgbClr>
            </a:gs>
            <a:gs pos="49000">
              <a:srgbClr val="9AD35E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3A80E0B6-66FD-EF49-8078-30BAFDD27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4152" y="0"/>
            <a:ext cx="7127848" cy="6858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F9FC28D3-946F-4D4E-A335-76ADF91D8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2595282"/>
            <a:ext cx="4912829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29DD66-8091-0E47-84D5-8199190EF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94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9">
    <p:bg>
      <p:bgPr>
        <a:gradFill flip="none" rotWithShape="1">
          <a:gsLst>
            <a:gs pos="0">
              <a:srgbClr val="9AD35E">
                <a:lumMod val="30000"/>
                <a:lumOff val="70000"/>
              </a:srgbClr>
            </a:gs>
            <a:gs pos="49000">
              <a:srgbClr val="9AD35E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92D7DFA-143E-034C-819C-D16AD7ACA9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9981C7-845B-D942-8275-9DCAA888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040" y="6248287"/>
            <a:ext cx="704925" cy="365125"/>
          </a:xfr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1415F-A7F7-1D42-923F-BECF43CBD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3"/>
            <a:ext cx="4600892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953A7DD9-1B32-0A4A-9B5E-5DE11E013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525587" cy="3273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3536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BAF16A-C434-C74D-9E2E-E08C70E432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-1786"/>
            <a:ext cx="12192000" cy="6859786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+mn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DD0260D-1623-AD40-8640-63E42B9DC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364DE26-3B72-7A4E-AF5B-E87EADB639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1786"/>
            <a:ext cx="12191998" cy="6857998"/>
          </a:xfrm>
          <a:prstGeom prst="rect">
            <a:avLst/>
          </a:prstGeom>
        </p:spPr>
      </p:pic>
      <p:sp>
        <p:nvSpPr>
          <p:cNvPr id="13" name="Otsikko 11">
            <a:extLst>
              <a:ext uri="{FF2B5EF4-FFF2-40B4-BE49-F238E27FC236}">
                <a16:creationId xmlns:a16="http://schemas.microsoft.com/office/drawing/2014/main" id="{57865891-1D84-B046-9DAC-50B827E9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273" y="766013"/>
            <a:ext cx="2712720" cy="24816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70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5AACE57-7D02-6F41-B01D-3EC3F53FF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10550" cy="6858000"/>
          </a:xfrm>
          <a:custGeom>
            <a:avLst/>
            <a:gdLst>
              <a:gd name="connsiteX0" fmla="*/ 0 w 3886200"/>
              <a:gd name="connsiteY0" fmla="*/ 0 h 6229350"/>
              <a:gd name="connsiteX1" fmla="*/ 3886200 w 3886200"/>
              <a:gd name="connsiteY1" fmla="*/ 0 h 6229350"/>
              <a:gd name="connsiteX2" fmla="*/ 3886200 w 3886200"/>
              <a:gd name="connsiteY2" fmla="*/ 6229350 h 6229350"/>
              <a:gd name="connsiteX3" fmla="*/ 0 w 3886200"/>
              <a:gd name="connsiteY3" fmla="*/ 622935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229350">
                <a:moveTo>
                  <a:pt x="0" y="0"/>
                </a:moveTo>
                <a:lnTo>
                  <a:pt x="3886200" y="0"/>
                </a:lnTo>
                <a:lnTo>
                  <a:pt x="3886200" y="6229350"/>
                </a:lnTo>
                <a:lnTo>
                  <a:pt x="0" y="6229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ACD4976-35D9-2747-AF05-E47824B55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C4BA6E4-A64E-8C45-8AD7-0D94BC88E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8061" y="3917892"/>
            <a:ext cx="3146425" cy="187854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09E406E1-A26D-0A43-8CC7-59BD5D81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273" y="766013"/>
            <a:ext cx="2712720" cy="248163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898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3684-B53F-D54E-8A98-60373C3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1CF-CE7E-5342-AE8A-CDB02A363C41}" type="datetime1">
              <a:rPr lang="fi-FI" smtClean="0"/>
              <a:t>30.1.2026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EF52A-5C21-FC42-9BD0-0BB7F74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B8056-9DFE-184B-8323-D2683710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D945FA08-B290-E041-A01E-D93B86D5F9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37624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AFABC42E-3137-6745-B1AD-C1D3AF173D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7287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1EB7ACE8-F82A-4547-9452-9DE4EEC8C79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36950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2">
            <a:extLst>
              <a:ext uri="{FF2B5EF4-FFF2-40B4-BE49-F238E27FC236}">
                <a16:creationId xmlns:a16="http://schemas.microsoft.com/office/drawing/2014/main" id="{74A81B90-241C-DE43-8A9F-A26CEB2260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6613" y="1749313"/>
            <a:ext cx="2414588" cy="2414635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3A78F46-4C40-3742-A686-B73B94F11895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3542647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21A8D5E-E66A-314F-9F17-EC5A534B67F4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245506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73E4443-4C83-FF48-A70A-886D8C7E7C0C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921470" y="4477872"/>
            <a:ext cx="2411413" cy="1257104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D631F9-E21D-564B-9F50-7668AA71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0A782E0-8469-1D4F-99C6-11611C7DC5AA}"/>
              </a:ext>
            </a:extLst>
          </p:cNvPr>
          <p:cNvSpPr/>
          <p:nvPr userDrawn="1"/>
        </p:nvSpPr>
        <p:spPr>
          <a:xfrm rot="16200000">
            <a:off x="-422788" y="787913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22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79C976E-3122-034D-BFBD-82C6E42361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8459" y="789214"/>
            <a:ext cx="5279572" cy="49538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E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EDAE95E-6B81-5545-BE24-C4B01D18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24"/>
            <a:ext cx="4217894" cy="14074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77B8D6-9D24-374B-94F8-403AC49FF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932113"/>
            <a:ext cx="4217988" cy="281096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42A0706-B475-6C47-ADD6-FAB458217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EE16CE-4BD4-0546-B2C4-4B4758CCB496}" type="datetime1">
              <a:rPr lang="fi-FI" smtClean="0"/>
              <a:t>30.1.2026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4DCA81-5450-FE4A-9680-C11EF44D3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Satakunnan ammattikorkeakoulu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9165EC-D11C-0442-A49A-4B16661C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B1DCF0B-026A-8C41-8F80-8688F70296D8}"/>
              </a:ext>
            </a:extLst>
          </p:cNvPr>
          <p:cNvSpPr/>
          <p:nvPr userDrawn="1"/>
        </p:nvSpPr>
        <p:spPr>
          <a:xfrm rot="16200000">
            <a:off x="-422788" y="1278314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7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perusdi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32212"/>
            <a:ext cx="12192000" cy="4625788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59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A8AC9F98-D672-7B45-BAD4-47C83F59F14E}"/>
              </a:ext>
            </a:extLst>
          </p:cNvPr>
          <p:cNvSpPr/>
          <p:nvPr userDrawn="1"/>
        </p:nvSpPr>
        <p:spPr>
          <a:xfrm rot="16200000">
            <a:off x="-422788" y="922383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0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K perusdi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EDAE95E-6B81-5545-BE24-C4B01D18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24"/>
            <a:ext cx="4217894" cy="14074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77B8D6-9D24-374B-94F8-403AC49FF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932113"/>
            <a:ext cx="4217988" cy="281096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8B1DCF0B-026A-8C41-8F80-8688F70296D8}"/>
              </a:ext>
            </a:extLst>
          </p:cNvPr>
          <p:cNvSpPr/>
          <p:nvPr userDrawn="1"/>
        </p:nvSpPr>
        <p:spPr>
          <a:xfrm rot="16200000">
            <a:off x="-422788" y="1278314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rgbClr val="0078A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C9CF2B24-9C65-354A-A48E-951BE05480C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98344" y="755260"/>
            <a:ext cx="5257800" cy="525790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5020F3-4FAD-FFF8-5E3B-34C31EF8F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63C473-1EAB-D06A-4A8F-4CC73FB13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45C3C-F897-2AEE-4C46-5CFE3CC7D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447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MK täysin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80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oranssi">
    <p:bg>
      <p:bgPr>
        <a:gradFill flip="none" rotWithShape="1">
          <a:gsLst>
            <a:gs pos="0">
              <a:srgbClr val="F3B173"/>
            </a:gs>
            <a:gs pos="75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55D058BA-4E91-5F87-4749-85C9969C5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392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D14373-AE78-2418-C3A8-0D209FB5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6334496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0BE5FA-6D44-660D-E173-5CAFCE9E9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786" y="5723895"/>
            <a:ext cx="5242822" cy="78905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43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F307E9-81E4-9846-AD31-9F686D1A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8287"/>
            <a:ext cx="970280" cy="365125"/>
          </a:xfrm>
          <a:prstGeom prst="rect">
            <a:avLst/>
          </a:prstGeom>
        </p:spPr>
        <p:txBody>
          <a:bodyPr/>
          <a:lstStyle/>
          <a:p>
            <a:fld id="{6CE424FF-C046-6C4E-91A8-9C4D3D06DA66}" type="datetime1">
              <a:rPr lang="fi-FI" smtClean="0"/>
              <a:t>30.1.2026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2070B32-8320-E840-A9FC-3D735189E692}"/>
              </a:ext>
            </a:extLst>
          </p:cNvPr>
          <p:cNvCxnSpPr/>
          <p:nvPr userDrawn="1"/>
        </p:nvCxnSpPr>
        <p:spPr>
          <a:xfrm>
            <a:off x="6702816" y="2312894"/>
            <a:ext cx="491441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3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096001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051" y="3978641"/>
            <a:ext cx="5128685" cy="19074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D7E77B-4406-C44D-BC00-7D220210BE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2052" y="1"/>
            <a:ext cx="5609947" cy="3804904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4AC780C-7F12-E14F-A502-4E41CF3B3D20}"/>
              </a:ext>
            </a:extLst>
          </p:cNvPr>
          <p:cNvCxnSpPr>
            <a:cxnSpLocks/>
          </p:cNvCxnSpPr>
          <p:nvPr userDrawn="1"/>
        </p:nvCxnSpPr>
        <p:spPr>
          <a:xfrm>
            <a:off x="6663267" y="5883757"/>
            <a:ext cx="4978400" cy="22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35987" y="0"/>
            <a:ext cx="5156013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E480E9-9065-B64B-8D7B-8BB51EB8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89284" y="5992228"/>
            <a:ext cx="1224377" cy="5147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225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6B67A1E-672D-1444-99F3-871EEBEC1CCE}"/>
              </a:ext>
            </a:extLst>
          </p:cNvPr>
          <p:cNvCxnSpPr/>
          <p:nvPr userDrawn="1"/>
        </p:nvCxnSpPr>
        <p:spPr>
          <a:xfrm>
            <a:off x="838200" y="2215982"/>
            <a:ext cx="49144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9B1CC8-9DE9-E562-EF93-BB19BAEA0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4085896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3CEF4CB-1B5E-B646-B52C-9C3918AB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4BDA4D6-C6E5-2648-8BEF-1BFA26A1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3"/>
            <a:ext cx="5925671" cy="4143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8CE2EC-A836-F445-9157-934EF8E538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4198" y="1871662"/>
            <a:ext cx="3939602" cy="414337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569EA5-C6B0-3941-98C3-6A8F2B52E6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54BF09-3F31-E829-6804-A7289494F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15FE14-F022-B5AE-BAD6-CCA3571CC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779862-277B-2C60-6981-05B039A55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880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TTAJILLE peru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7455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5820F617-5609-E149-8689-2EA56CE3E3B4}" type="datetime1">
              <a:rPr lang="fi-FI" smtClean="0"/>
              <a:t>30.1.2026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48" y="6613412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99A626-60A6-A544-87AC-E41A520220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5C6C3A-8041-7D42-A557-541123BBC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345" y="1822019"/>
            <a:ext cx="5097455" cy="4117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53439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TTAJILLE peru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84106-D1AC-304B-88C5-EFD1D1D2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/>
          <a:p>
            <a:fld id="{5820F617-5609-E149-8689-2EA56CE3E3B4}" type="datetime1">
              <a:rPr lang="fi-FI" smtClean="0"/>
              <a:t>30.1.2026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7BAB-D798-2944-9050-1D38E156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348" y="6613412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0225-2588-6241-97D3-001FE6A1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/>
          <a:lstStyle/>
          <a:p>
            <a:fld id="{2F74984D-7D33-7B43-9D14-72BCE5267E88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D269EA-A788-214C-9BB4-B133E1DC09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63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PETTAJILLE perus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1FC-14FA-B84B-9EC8-A519183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57F7-8B0F-3D45-9064-B29D9D8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C5B6D-31B8-144A-B551-46EB1A42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680C-0CAC-9D41-B7B3-2B458C05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2793B5-719A-B946-8FB0-0985E7256F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98A0F2-EBCB-972A-F61D-EC4119C6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532180-9A7C-F1E4-439C-CA4609D7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099ECD-344A-15A4-B00C-3ADE00A1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927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PETTAJILLE perus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D4CD-24F2-3E43-AAD9-4E36373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1443402-E98F-A340-97EA-C3F7EAE090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4269D8-20A2-2073-7F89-D11EE7451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A83A4-19E6-7D1C-33E1-DE206C632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572E15-A208-7F01-859C-54596710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790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PETTAJILLE perus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199F-6D2A-C34F-9C10-AC374AD3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806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CFEF-3B83-C94B-9D96-1442942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EC1F-9A91-4849-835A-299CF44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1018"/>
            <a:ext cx="3932237" cy="36179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12FC20-4C0D-8543-B6FD-F2BDBC593C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6ED9251-CDEA-076F-7BA8-A91FC8EC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855ECE-325F-8288-631F-977CBCEFB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B69655-8428-B4A0-7F2D-F2BA66616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432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TTAJILLE logo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366A04-02BB-EEF4-A5F9-E66FD5782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C621EB-95B0-E4B5-454C-B06187C79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87B70C-8FD2-1BD6-4A2C-AF17F5E3A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46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iitosdia yhteystiedoilla">
    <p:bg>
      <p:bgPr>
        <a:gradFill flip="none" rotWithShape="1">
          <a:gsLst>
            <a:gs pos="59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AAA5F4-E8C5-CDF7-2D8D-33D753534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294" y="2308330"/>
            <a:ext cx="3824288" cy="1325563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BE52FCB-EDD3-0260-2B08-90E0713F8B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58941"/>
            <a:ext cx="3824288" cy="36128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8302E10-1288-9B96-7847-565D46918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969240"/>
            <a:ext cx="382428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u="sng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firstname.lastname@samk.fi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68AE89E-D260-88AC-0230-25DE16DD8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423358"/>
            <a:ext cx="3824288" cy="3612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000 000 0000</a:t>
            </a:r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C67F8392-1DB4-16FF-5E73-7FD7B16E21F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98344" y="755260"/>
            <a:ext cx="5257800" cy="5257903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48D5C1FE-2AEC-D47C-677B-30385A220E2D}"/>
              </a:ext>
            </a:extLst>
          </p:cNvPr>
          <p:cNvSpPr txBox="1"/>
          <p:nvPr userDrawn="1"/>
        </p:nvSpPr>
        <p:spPr>
          <a:xfrm>
            <a:off x="865094" y="6194545"/>
            <a:ext cx="161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0" spc="0" baseline="0" noProof="0" dirty="0" err="1">
                <a:solidFill>
                  <a:schemeClr val="tx1"/>
                </a:solidFill>
                <a:latin typeface="+mj-lt"/>
              </a:rPr>
              <a:t>samk.fi</a:t>
            </a:r>
            <a:endParaRPr lang="fi-FI" sz="2000" b="1" i="0" spc="0" baseline="0" noProof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18808E-0965-2BCC-7F80-EB31C7024E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35" y="263345"/>
            <a:ext cx="2942020" cy="18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3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TTAJIL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9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TTAJILLE täysin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iitosdia sininen">
    <p:bg>
      <p:bgPr>
        <a:gradFill flip="none" rotWithShape="1">
          <a:gsLst>
            <a:gs pos="51000">
              <a:srgbClr val="55CFE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>
            <a:hlinkClick r:id="rId2"/>
            <a:extLst>
              <a:ext uri="{FF2B5EF4-FFF2-40B4-BE49-F238E27FC236}">
                <a16:creationId xmlns:a16="http://schemas.microsoft.com/office/drawing/2014/main" id="{77E730CD-4678-F248-BA1D-9A34C71683FC}"/>
              </a:ext>
            </a:extLst>
          </p:cNvPr>
          <p:cNvSpPr txBox="1"/>
          <p:nvPr userDrawn="1"/>
        </p:nvSpPr>
        <p:spPr>
          <a:xfrm>
            <a:off x="865094" y="6194545"/>
            <a:ext cx="129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0" spc="0" baseline="0" noProof="0" dirty="0" err="1">
                <a:solidFill>
                  <a:schemeClr val="tx1"/>
                </a:solidFill>
                <a:latin typeface="+mj-lt"/>
              </a:rPr>
              <a:t>samk.fi</a:t>
            </a:r>
            <a:endParaRPr lang="fi-FI" sz="2000" b="1" i="0" spc="0" baseline="0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07AE40-0F5C-3646-8636-F2235B4F3256}"/>
              </a:ext>
            </a:extLst>
          </p:cNvPr>
          <p:cNvSpPr txBox="1">
            <a:spLocks/>
          </p:cNvSpPr>
          <p:nvPr userDrawn="1"/>
        </p:nvSpPr>
        <p:spPr>
          <a:xfrm>
            <a:off x="875033" y="5396893"/>
            <a:ext cx="10386830" cy="56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B4D5B0E-DA38-9543-816F-42B58878353F}"/>
              </a:ext>
            </a:extLst>
          </p:cNvPr>
          <p:cNvSpPr txBox="1">
            <a:spLocks/>
          </p:cNvSpPr>
          <p:nvPr userDrawn="1"/>
        </p:nvSpPr>
        <p:spPr>
          <a:xfrm>
            <a:off x="875033" y="5028978"/>
            <a:ext cx="10386830" cy="43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 cap="all" spc="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A5E71F-F941-F113-8D6E-D7C4F7EB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294" y="2308330"/>
            <a:ext cx="3824288" cy="1325563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AF41E1-B35E-63D8-92E6-6DD05A709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35" y="263345"/>
            <a:ext cx="2942020" cy="1808117"/>
          </a:xfrm>
          <a:prstGeom prst="rect">
            <a:avLst/>
          </a:prstGeom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953EB6A1-1971-930A-975E-89F8881693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801" y="7201"/>
            <a:ext cx="12179199" cy="68507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7628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4EDD3A6-6D59-9C14-FD75-DE7DD04D2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16">
            <a:extLst>
              <a:ext uri="{FF2B5EF4-FFF2-40B4-BE49-F238E27FC236}">
                <a16:creationId xmlns:a16="http://schemas.microsoft.com/office/drawing/2014/main" id="{051BA4A1-078E-5FAE-3320-154067EAAAC3}"/>
              </a:ext>
            </a:extLst>
          </p:cNvPr>
          <p:cNvSpPr/>
          <p:nvPr userDrawn="1"/>
        </p:nvSpPr>
        <p:spPr>
          <a:xfrm>
            <a:off x="-45320" y="0"/>
            <a:ext cx="1223732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0F603F70-5040-AA7B-E1C9-5AFDAEA6D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2A5AD3D3-3EB1-7560-66B5-86499306AE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7117" y="3651632"/>
            <a:ext cx="5040313" cy="4384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FE6B5B1B-5DE0-6D83-4145-8EC6EC981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5205901"/>
            <a:ext cx="5084763" cy="145331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F2D77F5E-E331-A599-67B7-CBAF638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19">
            <a:extLst>
              <a:ext uri="{FF2B5EF4-FFF2-40B4-BE49-F238E27FC236}">
                <a16:creationId xmlns:a16="http://schemas.microsoft.com/office/drawing/2014/main" id="{315D24AD-2BE6-68D3-B7B2-5504023BF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7463" y="2832612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Tekstin paikkamerkki 19">
            <a:extLst>
              <a:ext uri="{FF2B5EF4-FFF2-40B4-BE49-F238E27FC236}">
                <a16:creationId xmlns:a16="http://schemas.microsoft.com/office/drawing/2014/main" id="{2A25377D-E3D9-EFB3-D46E-3474DFA37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4363609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12DBBD-5CC2-34E0-6C4F-5DE70C6D1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3928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4EDD3A6-6D59-9C14-FD75-DE7DD04D2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16">
            <a:extLst>
              <a:ext uri="{FF2B5EF4-FFF2-40B4-BE49-F238E27FC236}">
                <a16:creationId xmlns:a16="http://schemas.microsoft.com/office/drawing/2014/main" id="{051BA4A1-078E-5FAE-3320-154067EAAAC3}"/>
              </a:ext>
            </a:extLst>
          </p:cNvPr>
          <p:cNvSpPr/>
          <p:nvPr userDrawn="1"/>
        </p:nvSpPr>
        <p:spPr>
          <a:xfrm>
            <a:off x="-45320" y="0"/>
            <a:ext cx="1223732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0F603F70-5040-AA7B-E1C9-5AFDAEA6D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4225" y="1885992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2A5AD3D3-3EB1-7560-66B5-86499306AE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7117" y="1823595"/>
            <a:ext cx="5040313" cy="4384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FE6B5B1B-5DE0-6D83-4145-8EC6EC981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377864"/>
            <a:ext cx="5084763" cy="145331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F2D77F5E-E331-A599-67B7-CBAF638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1004575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19">
            <a:extLst>
              <a:ext uri="{FF2B5EF4-FFF2-40B4-BE49-F238E27FC236}">
                <a16:creationId xmlns:a16="http://schemas.microsoft.com/office/drawing/2014/main" id="{315D24AD-2BE6-68D3-B7B2-5504023BF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7463" y="1004575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Tekstin paikkamerkki 19">
            <a:extLst>
              <a:ext uri="{FF2B5EF4-FFF2-40B4-BE49-F238E27FC236}">
                <a16:creationId xmlns:a16="http://schemas.microsoft.com/office/drawing/2014/main" id="{2A25377D-E3D9-EFB3-D46E-3474DFA37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463" y="2535572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97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E1FEB9E7-5A4D-5BB5-BBAE-5A53F4744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66" y="-1"/>
            <a:ext cx="12228465" cy="6853345"/>
          </a:xfrm>
          <a:prstGeom prst="rect">
            <a:avLst/>
          </a:prstGeom>
        </p:spPr>
      </p:pic>
      <p:sp>
        <p:nvSpPr>
          <p:cNvPr id="5" name="Suorakulmio 16">
            <a:extLst>
              <a:ext uri="{FF2B5EF4-FFF2-40B4-BE49-F238E27FC236}">
                <a16:creationId xmlns:a16="http://schemas.microsoft.com/office/drawing/2014/main" id="{051BA4A1-078E-5FAE-3320-154067EAAAC3}"/>
              </a:ext>
            </a:extLst>
          </p:cNvPr>
          <p:cNvSpPr/>
          <p:nvPr userDrawn="1"/>
        </p:nvSpPr>
        <p:spPr>
          <a:xfrm>
            <a:off x="-36466" y="-4656"/>
            <a:ext cx="12237320" cy="6858000"/>
          </a:xfrm>
          <a:prstGeom prst="rect">
            <a:avLst/>
          </a:prstGeom>
          <a:gradFill flip="none" rotWithShape="1">
            <a:gsLst>
              <a:gs pos="64000">
                <a:srgbClr val="55CFED">
                  <a:lumMod val="100000"/>
                  <a:alpha val="85000"/>
                </a:srgbClr>
              </a:gs>
              <a:gs pos="100000">
                <a:schemeClr val="accent1">
                  <a:lumMod val="100000"/>
                  <a:alpha val="8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0F603F70-5040-AA7B-E1C9-5AFDAEA6D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F2D77F5E-E331-A599-67B7-CBAF6384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12DBBD-5CC2-34E0-6C4F-5DE70C6D1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3928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esittely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2A08BDF-9886-50C0-6F13-3F999D03C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5">
            <a:extLst>
              <a:ext uri="{FF2B5EF4-FFF2-40B4-BE49-F238E27FC236}">
                <a16:creationId xmlns:a16="http://schemas.microsoft.com/office/drawing/2014/main" id="{CA94AE6A-1BAC-7238-716A-4A88D9A2EEC4}"/>
              </a:ext>
            </a:extLst>
          </p:cNvPr>
          <p:cNvSpPr/>
          <p:nvPr userDrawn="1"/>
        </p:nvSpPr>
        <p:spPr>
          <a:xfrm>
            <a:off x="0" y="29816"/>
            <a:ext cx="12192000" cy="6858000"/>
          </a:xfrm>
          <a:prstGeom prst="rect">
            <a:avLst/>
          </a:prstGeom>
          <a:gradFill flip="none" rotWithShape="1">
            <a:gsLst>
              <a:gs pos="64000">
                <a:srgbClr val="9AD35E">
                  <a:lumMod val="100000"/>
                  <a:alpha val="83000"/>
                </a:srgbClr>
              </a:gs>
              <a:gs pos="100000">
                <a:srgbClr val="9AD35E">
                  <a:alpha val="86667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EA648684-23EF-801F-783D-9D84825A8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5" y="3665097"/>
            <a:ext cx="3557588" cy="151967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22FA0060-4616-6FEE-D89D-52E007A47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117" y="3615402"/>
            <a:ext cx="5084763" cy="171017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Otsikko 15">
            <a:extLst>
              <a:ext uri="{FF2B5EF4-FFF2-40B4-BE49-F238E27FC236}">
                <a16:creationId xmlns:a16="http://schemas.microsoft.com/office/drawing/2014/main" id="{D10ADC83-FDE5-34E3-2812-21C99F3E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5" y="2783680"/>
            <a:ext cx="4012580" cy="87173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Tekstin paikkamerkki 19">
            <a:extLst>
              <a:ext uri="{FF2B5EF4-FFF2-40B4-BE49-F238E27FC236}">
                <a16:creationId xmlns:a16="http://schemas.microsoft.com/office/drawing/2014/main" id="{5FD0F7A8-3EC2-2851-6758-C1DB5132C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117" y="2773389"/>
            <a:ext cx="5040312" cy="81915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2D113E-8D31-2F3A-4976-F483639F39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14" y="-1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2.sv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t>30.1.2026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0" r:id="rId3"/>
    <p:sldLayoutId id="2147483677" r:id="rId4"/>
    <p:sldLayoutId id="2147483737" r:id="rId5"/>
    <p:sldLayoutId id="2147483797" r:id="rId6"/>
    <p:sldLayoutId id="2147483810" r:id="rId7"/>
    <p:sldLayoutId id="2147483806" r:id="rId8"/>
    <p:sldLayoutId id="2147483659" r:id="rId9"/>
    <p:sldLayoutId id="2147483807" r:id="rId10"/>
    <p:sldLayoutId id="2147483799" r:id="rId11"/>
    <p:sldLayoutId id="2147483808" r:id="rId12"/>
    <p:sldLayoutId id="2147483809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0303528" y="5909841"/>
            <a:ext cx="1395224" cy="6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6" r:id="rId2"/>
    <p:sldLayoutId id="2147483795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755" r:id="rId10"/>
    <p:sldLayoutId id="2147483756" r:id="rId11"/>
    <p:sldLayoutId id="2147483752" r:id="rId12"/>
    <p:sldLayoutId id="2147483757" r:id="rId13"/>
    <p:sldLayoutId id="2147483758" r:id="rId14"/>
    <p:sldLayoutId id="2147483796" r:id="rId15"/>
    <p:sldLayoutId id="2147483762" r:id="rId1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303528" y="5909841"/>
            <a:ext cx="1395224" cy="67689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B3A4C6-F47C-AD79-E5F3-6909DF1AA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0865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30.1.2026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01D35A-9C7E-B4AD-B012-49B91F69D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248287"/>
            <a:ext cx="5502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B1AC41-A229-36AE-3FF3-9B74CE351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88" r:id="rId11"/>
    <p:sldLayoutId id="214748379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AD973-2053-281D-8775-3B3412BF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7D84EC-6BDE-CE7B-CEF9-5C6D1C31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1004575"/>
            <a:ext cx="4857813" cy="516659"/>
          </a:xfrm>
        </p:spPr>
        <p:txBody>
          <a:bodyPr/>
          <a:lstStyle/>
          <a:p>
            <a:r>
              <a:rPr lang="fi-FI" dirty="0"/>
              <a:t>Turvallisemman tilan periaatteet</a:t>
            </a:r>
            <a:r>
              <a:rPr lang="fi-FI" b="0" dirty="0"/>
              <a:t>​</a:t>
            </a:r>
            <a:endParaRPr lang="en-E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7820EC-AA72-3E3D-0CE2-16FF13D72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004575"/>
            <a:ext cx="5040312" cy="516659"/>
          </a:xfrm>
        </p:spPr>
        <p:txBody>
          <a:bodyPr/>
          <a:lstStyle/>
          <a:p>
            <a:r>
              <a:rPr lang="fi-FI" dirty="0" err="1"/>
              <a:t>Safer</a:t>
            </a:r>
            <a:r>
              <a:rPr lang="fi-FI" dirty="0"/>
              <a:t> </a:t>
            </a:r>
            <a:r>
              <a:rPr lang="fi-FI" dirty="0" err="1"/>
              <a:t>Space</a:t>
            </a:r>
            <a:r>
              <a:rPr lang="fi-FI" dirty="0"/>
              <a:t> </a:t>
            </a:r>
            <a:r>
              <a:rPr lang="fi-FI" dirty="0" err="1"/>
              <a:t>Principles</a:t>
            </a:r>
            <a:r>
              <a:rPr lang="fi-FI" b="0" dirty="0"/>
              <a:t>​</a:t>
            </a:r>
          </a:p>
          <a:p>
            <a:endParaRPr lang="en-ES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30C5430F-886D-15CD-42F8-D0C1E3339FFA}"/>
              </a:ext>
            </a:extLst>
          </p:cNvPr>
          <p:cNvSpPr txBox="1">
            <a:spLocks/>
          </p:cNvSpPr>
          <p:nvPr/>
        </p:nvSpPr>
        <p:spPr>
          <a:xfrm>
            <a:off x="826392" y="1515833"/>
            <a:ext cx="4857814" cy="3573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sz="1800" dirty="0" err="1"/>
              <a:t>SAMKissa</a:t>
            </a:r>
            <a:r>
              <a:rPr lang="fi-FI" sz="1800" dirty="0"/>
              <a:t> kohtelemme toisiamme kunnioittavasti ja tasavertaisesti sekä kuuntelemme erilaisia näkemyksiä. </a:t>
            </a:r>
            <a:r>
              <a:rPr lang="en-US" sz="1800" dirty="0"/>
              <a:t>​</a:t>
            </a:r>
            <a:endParaRPr lang="fi-FI" sz="1800" dirty="0"/>
          </a:p>
          <a:p>
            <a:pPr fontAlgn="base"/>
            <a:r>
              <a:rPr lang="fi-FI" sz="1800" dirty="0"/>
              <a:t>Emme tee oletuksia toisten taustoista tai identiteeteistä, vaan annamme jokaiselle tilan olla oma itsensä ja määritellä omat rajansa. ​</a:t>
            </a:r>
          </a:p>
          <a:p>
            <a:pPr fontAlgn="base"/>
            <a:r>
              <a:rPr lang="fi-FI" sz="1800" dirty="0"/>
              <a:t>Epäkunnioittavaa, syrjivää tai häiritsevää käytöstä ei hyväksytä, ja siihen puututaan aina </a:t>
            </a:r>
            <a:r>
              <a:rPr lang="fi-FI" sz="1800" dirty="0" err="1"/>
              <a:t>SAMKin</a:t>
            </a:r>
            <a:r>
              <a:rPr lang="fi-FI" sz="1800" dirty="0"/>
              <a:t> toimintaohjeiden mukaisesti. ​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1DB87770-5ED9-801C-880F-D42F0E626885}"/>
              </a:ext>
            </a:extLst>
          </p:cNvPr>
          <p:cNvSpPr txBox="1">
            <a:spLocks/>
          </p:cNvSpPr>
          <p:nvPr/>
        </p:nvSpPr>
        <p:spPr>
          <a:xfrm>
            <a:off x="6120385" y="1515832"/>
            <a:ext cx="5481562" cy="128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1800" dirty="0"/>
              <a:t>At SAMK, we treat one another with respect and as equals, and value diverse perspectives.</a:t>
            </a:r>
          </a:p>
          <a:p>
            <a:pPr fontAlgn="base"/>
            <a:r>
              <a:rPr lang="en-US" sz="1800" dirty="0"/>
              <a:t>We do not make assumptions about others’ backgrounds or identities; instead, we give everyone the space to be themselves and to define their own boundaries.</a:t>
            </a:r>
          </a:p>
          <a:p>
            <a:pPr fontAlgn="base"/>
            <a:r>
              <a:rPr lang="en-US" sz="1800" dirty="0"/>
              <a:t>Disrespectful, discriminatory, or harassing behavior is not tolerated, and any such conduct is always addressed in accordance with SAMK’s guidelines.​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ADC2C-D839-17DC-898F-37F569325E1F}"/>
              </a:ext>
            </a:extLst>
          </p:cNvPr>
          <p:cNvSpPr txBox="1"/>
          <p:nvPr/>
        </p:nvSpPr>
        <p:spPr>
          <a:xfrm>
            <a:off x="723173" y="4676246"/>
            <a:ext cx="3600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Huomioimme esteettömyyden ja kannamme yhdessä vastuun turvallisen ja avoimen ilmapiirin luomisesta.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0850F-609E-15F4-6063-CAD6A9793FF3}"/>
              </a:ext>
            </a:extLst>
          </p:cNvPr>
          <p:cNvSpPr txBox="1"/>
          <p:nvPr/>
        </p:nvSpPr>
        <p:spPr>
          <a:xfrm>
            <a:off x="6064097" y="4673062"/>
            <a:ext cx="4172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We take accessibility into account and share responsibility for creating a safe and open atmosphere.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D137689-BD83-F3E6-47A1-C3929B5F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65" y="4710521"/>
            <a:ext cx="1404663" cy="1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081A0E9D-CB35-4630-936D-2762A1B0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835" y="4726846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CE5F-C1F9-F98B-9C6F-5DFCA3761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">
            <a:extLst>
              <a:ext uri="{FF2B5EF4-FFF2-40B4-BE49-F238E27FC236}">
                <a16:creationId xmlns:a16="http://schemas.microsoft.com/office/drawing/2014/main" id="{37937FDD-9E31-7345-D8F6-CEA9EE2010CB}"/>
              </a:ext>
            </a:extLst>
          </p:cNvPr>
          <p:cNvSpPr txBox="1">
            <a:spLocks/>
          </p:cNvSpPr>
          <p:nvPr/>
        </p:nvSpPr>
        <p:spPr>
          <a:xfrm>
            <a:off x="802007" y="1004613"/>
            <a:ext cx="4944166" cy="3352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sz="1700" dirty="0" err="1"/>
              <a:t>SAMKissa</a:t>
            </a:r>
            <a:r>
              <a:rPr lang="fi-FI" sz="1700" dirty="0"/>
              <a:t> turvallisuus on kaikkien yhteinen asia ja olennainen osa päivittäistä toimintaa. </a:t>
            </a:r>
          </a:p>
          <a:p>
            <a:pPr fontAlgn="base"/>
            <a:r>
              <a:rPr lang="fi-FI" sz="1700" dirty="0"/>
              <a:t>Toimimme annettujen turvallisuusohjeiden mukaisesti, puutumme havaittuihin vaaratilanteisiin ja ilmoitamme niistä sovittuja kanavia pitkin. </a:t>
            </a:r>
            <a:r>
              <a:rPr lang="en-US" sz="1700" dirty="0"/>
              <a:t>​</a:t>
            </a:r>
          </a:p>
          <a:p>
            <a:pPr fontAlgn="base"/>
            <a:r>
              <a:rPr lang="fi-FI" sz="1700" dirty="0"/>
              <a:t>Hätä- ja poikkeustilanteissa noudatamme toimintaohjeita ja viranomaisen määräyksiä. Turvallisuuteen liittyvät ohjeet, vastuut ja ajantasainen lisätieto ovat saatavilla </a:t>
            </a:r>
            <a:r>
              <a:rPr lang="fi-FI" sz="1700" dirty="0" err="1"/>
              <a:t>SAMKin</a:t>
            </a:r>
            <a:r>
              <a:rPr lang="fi-FI" sz="1700" dirty="0"/>
              <a:t> nettisivuilta ja pelastussuunnitelmasta. </a:t>
            </a:r>
          </a:p>
          <a:p>
            <a:pPr fontAlgn="base"/>
            <a:r>
              <a:rPr lang="fi-FI" sz="1700" dirty="0"/>
              <a:t>Jokaisella on velvollisuus perehtyä turvallisuus-ohjeisiin osana turvallisen oppimis- ja työympäristön ylläpitämistä.</a:t>
            </a:r>
            <a:r>
              <a:rPr lang="en-US" sz="1700" dirty="0"/>
              <a:t>​</a:t>
            </a:r>
          </a:p>
          <a:p>
            <a:pPr marL="0" indent="0" fontAlgn="base">
              <a:buNone/>
            </a:pPr>
            <a:r>
              <a:rPr lang="en-US" sz="1700" dirty="0"/>
              <a:t>​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99E0A9-1009-A4CF-5587-55476812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4" y="487953"/>
            <a:ext cx="4857813" cy="516659"/>
          </a:xfrm>
        </p:spPr>
        <p:txBody>
          <a:bodyPr/>
          <a:lstStyle/>
          <a:p>
            <a:r>
              <a:rPr lang="fi-FI" dirty="0"/>
              <a:t>Turvallisuus</a:t>
            </a:r>
            <a:r>
              <a:rPr lang="en-US" b="0" dirty="0"/>
              <a:t>​</a:t>
            </a:r>
            <a:endParaRPr lang="en-E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443E4E-48A9-9356-05CA-D753BC03F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487953"/>
            <a:ext cx="5040312" cy="516659"/>
          </a:xfrm>
        </p:spPr>
        <p:txBody>
          <a:bodyPr/>
          <a:lstStyle/>
          <a:p>
            <a:pPr fontAlgn="base"/>
            <a:r>
              <a:rPr lang="fi-FI" dirty="0" err="1"/>
              <a:t>Safety</a:t>
            </a:r>
            <a:r>
              <a:rPr lang="fi-FI" b="0" dirty="0"/>
              <a:t>​</a:t>
            </a:r>
          </a:p>
          <a:p>
            <a:endParaRPr lang="en-ES" dirty="0"/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A0FC01F0-0451-6081-4E80-0188C7068A93}"/>
              </a:ext>
            </a:extLst>
          </p:cNvPr>
          <p:cNvSpPr txBox="1">
            <a:spLocks/>
          </p:cNvSpPr>
          <p:nvPr/>
        </p:nvSpPr>
        <p:spPr>
          <a:xfrm>
            <a:off x="6096000" y="1004612"/>
            <a:ext cx="5481562" cy="128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700" dirty="0"/>
              <a:t>At SAMK, safety is a shared responsibility and an essential part of everyday activities. </a:t>
            </a:r>
          </a:p>
          <a:p>
            <a:pPr fontAlgn="base"/>
            <a:r>
              <a:rPr lang="en-US" sz="1700" dirty="0"/>
              <a:t>We follow the given safety instructions, address any hazardous situations we observe, and report them through the agreed channels. ​</a:t>
            </a:r>
          </a:p>
          <a:p>
            <a:pPr fontAlgn="base"/>
            <a:r>
              <a:rPr lang="en-US" sz="1700" dirty="0"/>
              <a:t>In emergency and exceptional situations, we comply with operating instructions and the authorities’ orders. Safety-related guidelines, responsibilities, and up-to-date additional information are available on SAMK’s website and in the rescue plan.​</a:t>
            </a:r>
          </a:p>
          <a:p>
            <a:pPr fontAlgn="base"/>
            <a:r>
              <a:rPr lang="en-US" sz="1700" dirty="0"/>
              <a:t>Everyone has a duty to familiarize themselves with the safety instructions as part of maintaining a safe learning and working environment. ​</a:t>
            </a:r>
          </a:p>
        </p:txBody>
      </p:sp>
      <p:pic>
        <p:nvPicPr>
          <p:cNvPr id="2" name="Picture 2" descr="QR Code Image">
            <a:extLst>
              <a:ext uri="{FF2B5EF4-FFF2-40B4-BE49-F238E27FC236}">
                <a16:creationId xmlns:a16="http://schemas.microsoft.com/office/drawing/2014/main" id="{9A3392DE-22F1-CA35-456D-D451FCF3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78" y="5103995"/>
            <a:ext cx="1498859" cy="14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3A7B3-FEF8-3675-4055-BD443572F8A6}"/>
              </a:ext>
            </a:extLst>
          </p:cNvPr>
          <p:cNvSpPr txBox="1"/>
          <p:nvPr/>
        </p:nvSpPr>
        <p:spPr>
          <a:xfrm>
            <a:off x="732270" y="5181689"/>
            <a:ext cx="343169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700" dirty="0"/>
              <a:t>Huolehdithan siitä, että olet tietoinen tilasi lähimmistä poistumisreiteistä sekä rakennuksen osoitteesta ja tilan numerosta.</a:t>
            </a: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E4173-3286-FC03-2F55-ED05E45BEB87}"/>
              </a:ext>
            </a:extLst>
          </p:cNvPr>
          <p:cNvSpPr txBox="1"/>
          <p:nvPr/>
        </p:nvSpPr>
        <p:spPr>
          <a:xfrm>
            <a:off x="6026527" y="4936337"/>
            <a:ext cx="383164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700" dirty="0"/>
              <a:t>Please ensure that you are aware of the nearest emergency exits from your premises, as well as the building’s address and the room number.</a:t>
            </a:r>
            <a:endParaRPr lang="fi-FI" sz="1700" dirty="0"/>
          </a:p>
        </p:txBody>
      </p:sp>
      <p:pic>
        <p:nvPicPr>
          <p:cNvPr id="7" name="Picture 6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464CD747-2EAE-6EEE-D74A-D8A75241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787" y="5168879"/>
            <a:ext cx="1388824" cy="13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5452"/>
      </p:ext>
    </p:extLst>
  </p:cSld>
  <p:clrMapOvr>
    <a:masterClrMapping/>
  </p:clrMapOvr>
</p:sld>
</file>

<file path=ppt/theme/theme1.xml><?xml version="1.0" encoding="utf-8"?>
<a:theme xmlns:a="http://schemas.openxmlformats.org/drawingml/2006/main" name="SAMK kannet ja muu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K_ppt-pohja-3" id="{A6A5B121-A36E-724C-971C-352D9A5D4F01}" vid="{6C1983D1-B12D-CD42-BECD-F0BECEDB5DFF}"/>
    </a:ext>
  </a:extLst>
</a:theme>
</file>

<file path=ppt/theme/theme2.xml><?xml version="1.0" encoding="utf-8"?>
<a:theme xmlns:a="http://schemas.openxmlformats.org/drawingml/2006/main" name="SAMK perusdia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K_ppt-pohja-3" id="{A6A5B121-A36E-724C-971C-352D9A5D4F01}" vid="{B92121DC-9558-744B-B3E2-5165EB822BB0}"/>
    </a:ext>
  </a:extLst>
</a:theme>
</file>

<file path=ppt/theme/theme3.xml><?xml version="1.0" encoding="utf-8"?>
<a:theme xmlns:a="http://schemas.openxmlformats.org/drawingml/2006/main" name="SAMK OPETTAJILLE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MK_ppt-pohja-3" id="{A6A5B121-A36E-724C-971C-352D9A5D4F01}" vid="{B014ED8B-8EDB-8F4E-B374-F18AD7DF93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18050</TotalTime>
  <Words>388</Words>
  <Application>Microsoft Macintosh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Poppins Light</vt:lpstr>
      <vt:lpstr>Roboto Light</vt:lpstr>
      <vt:lpstr>SAMK kannet ja muut</vt:lpstr>
      <vt:lpstr>SAMK perusdiat</vt:lpstr>
      <vt:lpstr>SAMK OPETTAJILLE</vt:lpstr>
      <vt:lpstr>Turvallisemman tilan periaatteet​</vt:lpstr>
      <vt:lpstr>Turvallisuus​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Heinonen</dc:creator>
  <cp:lastModifiedBy>Lehtonen Jatta</cp:lastModifiedBy>
  <cp:revision>701</cp:revision>
  <dcterms:created xsi:type="dcterms:W3CDTF">2018-09-05T06:34:14Z</dcterms:created>
  <dcterms:modified xsi:type="dcterms:W3CDTF">2026-01-30T11:08:09Z</dcterms:modified>
</cp:coreProperties>
</file>